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2"/>
  </p:notesMasterIdLst>
  <p:sldIdLst>
    <p:sldId id="257" r:id="rId2"/>
    <p:sldId id="259" r:id="rId3"/>
    <p:sldId id="304" r:id="rId4"/>
    <p:sldId id="295" r:id="rId5"/>
    <p:sldId id="294" r:id="rId6"/>
    <p:sldId id="293" r:id="rId7"/>
    <p:sldId id="296" r:id="rId8"/>
    <p:sldId id="298" r:id="rId9"/>
    <p:sldId id="297" r:id="rId10"/>
    <p:sldId id="299" r:id="rId11"/>
    <p:sldId id="300" r:id="rId12"/>
    <p:sldId id="301" r:id="rId13"/>
    <p:sldId id="264" r:id="rId14"/>
    <p:sldId id="302" r:id="rId15"/>
    <p:sldId id="303" r:id="rId16"/>
    <p:sldId id="305" r:id="rId17"/>
    <p:sldId id="307" r:id="rId18"/>
    <p:sldId id="306" r:id="rId19"/>
    <p:sldId id="267" r:id="rId20"/>
    <p:sldId id="291" r:id="rId21"/>
    <p:sldId id="289" r:id="rId22"/>
    <p:sldId id="269" r:id="rId23"/>
    <p:sldId id="268" r:id="rId24"/>
    <p:sldId id="270" r:id="rId25"/>
    <p:sldId id="272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3" r:id="rId34"/>
    <p:sldId id="284" r:id="rId35"/>
    <p:sldId id="285" r:id="rId36"/>
    <p:sldId id="286" r:id="rId37"/>
    <p:sldId id="287" r:id="rId38"/>
    <p:sldId id="310" r:id="rId39"/>
    <p:sldId id="311" r:id="rId40"/>
    <p:sldId id="288" r:id="rId41"/>
  </p:sldIdLst>
  <p:sldSz cx="9144000" cy="6858000" type="screen4x3"/>
  <p:notesSz cx="6858000" cy="9144000"/>
  <p:custShowLst>
    <p:custShow name="Apresentação personalizada 1" id="0">
      <p:sldLst>
        <p:sld r:id="rId2"/>
      </p:sldLst>
    </p:custShow>
  </p:custShow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432" autoAdjust="0"/>
    <p:restoredTop sz="94660"/>
  </p:normalViewPr>
  <p:slideViewPr>
    <p:cSldViewPr>
      <p:cViewPr>
        <p:scale>
          <a:sx n="66" d="100"/>
          <a:sy n="66" d="100"/>
        </p:scale>
        <p:origin x="-576" y="-9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asta2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Pasta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hart>
    <c:title>
      <c:layout/>
    </c:title>
    <c:plotArea>
      <c:layout/>
      <c:lineChart>
        <c:grouping val="standard"/>
        <c:ser>
          <c:idx val="0"/>
          <c:order val="0"/>
          <c:tx>
            <c:strRef>
              <c:f>Plan1!$A$2</c:f>
              <c:strCache>
                <c:ptCount val="1"/>
                <c:pt idx="0">
                  <c:v>RSQ</c:v>
                </c:pt>
              </c:strCache>
            </c:strRef>
          </c:tx>
          <c:cat>
            <c:numRef>
              <c:f>Plan1!$B$1:$H$1</c:f>
              <c:numCache>
                <c:formatCode>General</c:formatCode>
                <c:ptCount val="7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</c:numCache>
            </c:numRef>
          </c:cat>
          <c:val>
            <c:numRef>
              <c:f>Plan1!$B$2:$H$2</c:f>
              <c:numCache>
                <c:formatCode>General</c:formatCode>
                <c:ptCount val="7"/>
                <c:pt idx="0">
                  <c:v>878</c:v>
                </c:pt>
                <c:pt idx="1">
                  <c:v>297.39999999999975</c:v>
                </c:pt>
                <c:pt idx="2">
                  <c:v>767.25</c:v>
                </c:pt>
                <c:pt idx="3">
                  <c:v>455</c:v>
                </c:pt>
                <c:pt idx="4">
                  <c:v>157.5</c:v>
                </c:pt>
                <c:pt idx="5">
                  <c:v>492.5</c:v>
                </c:pt>
                <c:pt idx="6">
                  <c:v>575</c:v>
                </c:pt>
              </c:numCache>
            </c:numRef>
          </c:val>
        </c:ser>
        <c:ser>
          <c:idx val="1"/>
          <c:order val="1"/>
          <c:tx>
            <c:strRef>
              <c:f>Plan1!$A$3</c:f>
              <c:strCache>
                <c:ptCount val="1"/>
                <c:pt idx="0">
                  <c:v>RQ</c:v>
                </c:pt>
              </c:strCache>
            </c:strRef>
          </c:tx>
          <c:cat>
            <c:numRef>
              <c:f>Plan1!$B$1:$H$1</c:f>
              <c:numCache>
                <c:formatCode>General</c:formatCode>
                <c:ptCount val="7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</c:numCache>
            </c:numRef>
          </c:cat>
          <c:val>
            <c:numRef>
              <c:f>Plan1!$B$3:$H$3</c:f>
              <c:numCache>
                <c:formatCode>General</c:formatCode>
                <c:ptCount val="7"/>
                <c:pt idx="0">
                  <c:v>690.8</c:v>
                </c:pt>
                <c:pt idx="1">
                  <c:v>210</c:v>
                </c:pt>
                <c:pt idx="2">
                  <c:v>561.75</c:v>
                </c:pt>
                <c:pt idx="3">
                  <c:v>429</c:v>
                </c:pt>
                <c:pt idx="4">
                  <c:v>287.5</c:v>
                </c:pt>
                <c:pt idx="5">
                  <c:v>607.5</c:v>
                </c:pt>
                <c:pt idx="6">
                  <c:v>705</c:v>
                </c:pt>
              </c:numCache>
            </c:numRef>
          </c:val>
        </c:ser>
        <c:ser>
          <c:idx val="2"/>
          <c:order val="2"/>
          <c:tx>
            <c:strRef>
              <c:f>Plan1!$A$4</c:f>
              <c:strCache>
                <c:ptCount val="1"/>
              </c:strCache>
            </c:strRef>
          </c:tx>
          <c:cat>
            <c:numRef>
              <c:f>Plan1!$B$1:$H$1</c:f>
              <c:numCache>
                <c:formatCode>General</c:formatCode>
                <c:ptCount val="7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</c:numCache>
            </c:numRef>
          </c:cat>
          <c:val>
            <c:numRef>
              <c:f>Plan1!$B$4:$H$4</c:f>
              <c:numCache>
                <c:formatCode>General</c:formatCode>
                <c:ptCount val="7"/>
                <c:pt idx="0">
                  <c:v>187.20000000000005</c:v>
                </c:pt>
                <c:pt idx="1">
                  <c:v>87.399999999999977</c:v>
                </c:pt>
                <c:pt idx="2">
                  <c:v>205.5</c:v>
                </c:pt>
                <c:pt idx="3">
                  <c:v>26</c:v>
                </c:pt>
                <c:pt idx="4">
                  <c:v>-130</c:v>
                </c:pt>
                <c:pt idx="5">
                  <c:v>-115</c:v>
                </c:pt>
                <c:pt idx="6">
                  <c:v>-130</c:v>
                </c:pt>
              </c:numCache>
            </c:numRef>
          </c:val>
        </c:ser>
        <c:marker val="1"/>
        <c:axId val="122976128"/>
        <c:axId val="129516672"/>
      </c:lineChart>
      <c:catAx>
        <c:axId val="122976128"/>
        <c:scaling>
          <c:orientation val="minMax"/>
        </c:scaling>
        <c:axPos val="b"/>
        <c:numFmt formatCode="General" sourceLinked="1"/>
        <c:majorTickMark val="none"/>
        <c:tickLblPos val="nextTo"/>
        <c:crossAx val="129516672"/>
        <c:crosses val="autoZero"/>
        <c:auto val="1"/>
        <c:lblAlgn val="ctr"/>
        <c:lblOffset val="100"/>
      </c:catAx>
      <c:valAx>
        <c:axId val="129516672"/>
        <c:scaling>
          <c:orientation val="minMax"/>
        </c:scaling>
        <c:axPos val="l"/>
        <c:majorGridlines/>
        <c:title>
          <c:layout/>
        </c:title>
        <c:numFmt formatCode="General" sourceLinked="1"/>
        <c:majorTickMark val="none"/>
        <c:tickLblPos val="nextTo"/>
        <c:crossAx val="12297612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hart>
    <c:title>
      <c:layout/>
    </c:title>
    <c:plotArea>
      <c:layout/>
      <c:lineChart>
        <c:grouping val="standard"/>
        <c:ser>
          <c:idx val="0"/>
          <c:order val="0"/>
          <c:tx>
            <c:strRef>
              <c:f>Plan1!$A$2</c:f>
              <c:strCache>
                <c:ptCount val="1"/>
                <c:pt idx="0">
                  <c:v>RSQ</c:v>
                </c:pt>
              </c:strCache>
            </c:strRef>
          </c:tx>
          <c:cat>
            <c:numRef>
              <c:f>Plan1!$B$1:$F$1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Plan1!$B$2:$F$2</c:f>
              <c:numCache>
                <c:formatCode>General</c:formatCode>
                <c:ptCount val="5"/>
                <c:pt idx="0">
                  <c:v>22.5</c:v>
                </c:pt>
                <c:pt idx="1">
                  <c:v>119</c:v>
                </c:pt>
                <c:pt idx="2">
                  <c:v>296</c:v>
                </c:pt>
                <c:pt idx="3">
                  <c:v>252</c:v>
                </c:pt>
                <c:pt idx="4">
                  <c:v>196.5</c:v>
                </c:pt>
              </c:numCache>
            </c:numRef>
          </c:val>
        </c:ser>
        <c:ser>
          <c:idx val="1"/>
          <c:order val="1"/>
          <c:tx>
            <c:strRef>
              <c:f>Plan1!$A$3</c:f>
              <c:strCache>
                <c:ptCount val="1"/>
                <c:pt idx="0">
                  <c:v>RQ</c:v>
                </c:pt>
              </c:strCache>
            </c:strRef>
          </c:tx>
          <c:cat>
            <c:numRef>
              <c:f>Plan1!$B$1:$F$1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Plan1!$B$3:$F$3</c:f>
              <c:numCache>
                <c:formatCode>General</c:formatCode>
                <c:ptCount val="5"/>
                <c:pt idx="1">
                  <c:v>72.5</c:v>
                </c:pt>
                <c:pt idx="2">
                  <c:v>158</c:v>
                </c:pt>
                <c:pt idx="3">
                  <c:v>184</c:v>
                </c:pt>
                <c:pt idx="4">
                  <c:v>296.5</c:v>
                </c:pt>
              </c:numCache>
            </c:numRef>
          </c:val>
        </c:ser>
        <c:ser>
          <c:idx val="2"/>
          <c:order val="2"/>
          <c:tx>
            <c:strRef>
              <c:f>Plan1!$A$4</c:f>
              <c:strCache>
                <c:ptCount val="1"/>
                <c:pt idx="0">
                  <c:v>Diferença</c:v>
                </c:pt>
              </c:strCache>
            </c:strRef>
          </c:tx>
          <c:cat>
            <c:numRef>
              <c:f>Plan1!$B$1:$F$1</c:f>
              <c:numCache>
                <c:formatCode>General</c:formatCode>
                <c:ptCount val="5"/>
                <c:pt idx="0">
                  <c:v>2004</c:v>
                </c:pt>
                <c:pt idx="1">
                  <c:v>2005</c:v>
                </c:pt>
                <c:pt idx="2">
                  <c:v>2006</c:v>
                </c:pt>
                <c:pt idx="3">
                  <c:v>2007</c:v>
                </c:pt>
                <c:pt idx="4">
                  <c:v>2008</c:v>
                </c:pt>
              </c:numCache>
            </c:numRef>
          </c:cat>
          <c:val>
            <c:numRef>
              <c:f>Plan1!$B$4:$F$4</c:f>
              <c:numCache>
                <c:formatCode>General</c:formatCode>
                <c:ptCount val="5"/>
                <c:pt idx="0">
                  <c:v>22.5</c:v>
                </c:pt>
                <c:pt idx="1">
                  <c:v>46.5</c:v>
                </c:pt>
                <c:pt idx="2">
                  <c:v>138</c:v>
                </c:pt>
                <c:pt idx="3">
                  <c:v>68</c:v>
                </c:pt>
                <c:pt idx="4">
                  <c:v>-100</c:v>
                </c:pt>
              </c:numCache>
            </c:numRef>
          </c:val>
        </c:ser>
        <c:marker val="1"/>
        <c:axId val="144286464"/>
        <c:axId val="144288000"/>
      </c:lineChart>
      <c:catAx>
        <c:axId val="144286464"/>
        <c:scaling>
          <c:orientation val="minMax"/>
        </c:scaling>
        <c:axPos val="b"/>
        <c:numFmt formatCode="General" sourceLinked="1"/>
        <c:majorTickMark val="none"/>
        <c:tickLblPos val="nextTo"/>
        <c:crossAx val="144288000"/>
        <c:crosses val="autoZero"/>
        <c:auto val="1"/>
        <c:lblAlgn val="ctr"/>
        <c:lblOffset val="100"/>
      </c:catAx>
      <c:valAx>
        <c:axId val="144288000"/>
        <c:scaling>
          <c:orientation val="minMax"/>
        </c:scaling>
        <c:axPos val="l"/>
        <c:majorGridlines/>
        <c:title>
          <c:layout/>
        </c:title>
        <c:numFmt formatCode="General" sourceLinked="1"/>
        <c:majorTickMark val="none"/>
        <c:tickLblPos val="nextTo"/>
        <c:crossAx val="14428646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style val="4"/>
  <c:chart>
    <c:title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Plan1!$H$1</c:f>
              <c:strCache>
                <c:ptCount val="1"/>
                <c:pt idx="0">
                  <c:v>Acumulado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</c:spPr>
          </c:dPt>
          <c:dPt>
            <c:idx val="1"/>
            <c:spPr>
              <a:solidFill>
                <a:schemeClr val="accent2"/>
              </a:solidFill>
              <a:effectLst>
                <a:outerShdw blurRad="50800" dist="50800" dir="5400000" algn="ctr" rotWithShape="0">
                  <a:schemeClr val="accent3"/>
                </a:outerShdw>
              </a:effectLst>
            </c:spPr>
          </c:dPt>
          <c:dPt>
            <c:idx val="2"/>
            <c:spPr>
              <a:solidFill>
                <a:srgbClr val="92D050"/>
              </a:solidFill>
            </c:spPr>
          </c:dPt>
          <c:cat>
            <c:strRef>
              <c:f>Plan1!$G$2:$G$4</c:f>
              <c:strCache>
                <c:ptCount val="3"/>
                <c:pt idx="0">
                  <c:v>RSQ</c:v>
                </c:pt>
                <c:pt idx="1">
                  <c:v>RQ</c:v>
                </c:pt>
                <c:pt idx="2">
                  <c:v>Diferença</c:v>
                </c:pt>
              </c:strCache>
            </c:strRef>
          </c:cat>
          <c:val>
            <c:numRef>
              <c:f>Plan1!$H$2:$H$4</c:f>
              <c:numCache>
                <c:formatCode>General</c:formatCode>
                <c:ptCount val="3"/>
                <c:pt idx="0">
                  <c:v>886</c:v>
                </c:pt>
                <c:pt idx="1">
                  <c:v>711</c:v>
                </c:pt>
                <c:pt idx="2">
                  <c:v>175</c:v>
                </c:pt>
              </c:numCache>
            </c:numRef>
          </c:val>
        </c:ser>
        <c:axId val="144426880"/>
        <c:axId val="144428416"/>
      </c:barChart>
      <c:catAx>
        <c:axId val="144426880"/>
        <c:scaling>
          <c:orientation val="minMax"/>
        </c:scaling>
        <c:axPos val="b"/>
        <c:majorTickMark val="none"/>
        <c:tickLblPos val="nextTo"/>
        <c:crossAx val="144428416"/>
        <c:crosses val="autoZero"/>
        <c:auto val="1"/>
        <c:lblAlgn val="ctr"/>
        <c:lblOffset val="100"/>
      </c:catAx>
      <c:valAx>
        <c:axId val="144428416"/>
        <c:scaling>
          <c:orientation val="minMax"/>
        </c:scaling>
        <c:axPos val="l"/>
        <c:majorGridlines/>
        <c:title>
          <c:layout/>
        </c:title>
        <c:numFmt formatCode="General" sourceLinked="1"/>
        <c:majorTickMark val="none"/>
        <c:tickLblPos val="nextTo"/>
        <c:crossAx val="144426880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6DD0BAD-D456-4AA5-B8E4-564BE5D84785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7159501-5C8A-4F21-9FF8-78027B5D456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27A729-3380-4FAF-9A5F-DB5F5C212E12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smtClean="0"/>
          </a:p>
        </p:txBody>
      </p:sp>
      <p:sp>
        <p:nvSpPr>
          <p:cNvPr id="348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D833F2-0EC1-4A2E-86F6-91073B6A17EE}" type="slidenum">
              <a:rPr lang="pt-BR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C8216-319B-4C2F-97F0-8DB2F1396C0E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9D4F3-B61B-4395-BB69-CFF625FD0C9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0C8ED-0E28-409D-AE3A-4175064CBFE3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2D5917-831D-42D4-9121-061D5355599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F5A330-F3E3-4DC1-BD04-D376D8E41354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099D8-F055-4364-9318-F0267F10C1A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297024-E4DD-44B4-B3F5-EC3D4A7672C1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FAE18-FF19-480F-AE10-FAF3EA9104C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D5CC9-3DEF-4494-961C-7C7205205DD5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15DE2-302A-4466-A180-17A40708061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EC001-D82A-4178-8439-9FD4E4C19336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EBDF8-C49F-4257-8730-39DF7A5E239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17705-AD4F-48CF-9C9B-B6FA1733EB35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93596-9733-4D62-A0B8-03B52B1E8B6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DC570-3BCC-4F3C-BEA5-F1CCA07DA467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D258A-B635-41B9-987C-E35BE0D44C5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BE4F0-808E-4DD6-8840-79FCB5EEC106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F2B1D-ADCF-4420-A89F-DA4319EAA48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B3067-3664-4500-853F-1E4CC59C3FA8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BF515-0F76-4721-A24C-906952D29FD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3E722-E177-4313-BF4D-155BE9AF542F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A69D8-93EE-4814-BF01-D10E9FB36A3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CF8955-FD44-4FBB-8B5E-5C39987E8F6B}" type="datetimeFigureOut">
              <a:rPr lang="pt-BR"/>
              <a:pPr>
                <a:defRPr/>
              </a:pPr>
              <a:t>23/9/2009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26B59A8-E7BF-4068-BE8C-9A68E84DFFA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>
    <p:wipe dir="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8" descr="rs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5589588"/>
            <a:ext cx="9144000" cy="1268412"/>
          </a:xfrm>
          <a:solidFill>
            <a:schemeClr val="accent3"/>
          </a:solidFill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3200" b="1" dirty="0">
                <a:latin typeface="Verdana" pitchFamily="34" charset="0"/>
              </a:rPr>
              <a:t>Projeto Roça Sem Queimar</a:t>
            </a:r>
            <a:br>
              <a:rPr lang="pt-BR" sz="3200" b="1" dirty="0">
                <a:latin typeface="Verdana" pitchFamily="34" charset="0"/>
              </a:rPr>
            </a:br>
            <a:r>
              <a:rPr lang="pt-BR" sz="2400" b="1" dirty="0">
                <a:latin typeface="Verdana" pitchFamily="34" charset="0"/>
              </a:rPr>
              <a:t>Virando a página da agricultura com fogo na Transamazônica</a:t>
            </a:r>
          </a:p>
        </p:txBody>
      </p:sp>
    </p:spTree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5425"/>
          </a:xfrm>
        </p:spPr>
        <p:txBody>
          <a:bodyPr/>
          <a:lstStyle/>
          <a:p>
            <a:pPr eaLnBrk="1" hangingPunct="1"/>
            <a:r>
              <a:rPr lang="pt-BR" sz="4800" b="1" smtClean="0"/>
              <a:t/>
            </a:r>
            <a:br>
              <a:rPr lang="pt-BR" sz="4800" b="1" smtClean="0"/>
            </a:br>
            <a:r>
              <a:rPr lang="pt-BR" sz="3200" b="1" smtClean="0"/>
              <a:t> Cultivo e plantio seqüencial.</a:t>
            </a:r>
            <a:endParaRPr lang="pt-BR" sz="3200" smtClean="0"/>
          </a:p>
        </p:txBody>
      </p:sp>
      <p:pic>
        <p:nvPicPr>
          <p:cNvPr id="11267" name="Picture 3" descr="C:\Documents and Settings\STR\Meus documentos\dia de campo - BB\dia de campo - BB 02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071563"/>
            <a:ext cx="4071938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CaixaDeTexto 4"/>
          <p:cNvSpPr txBox="1">
            <a:spLocks noChangeArrowheads="1"/>
          </p:cNvSpPr>
          <p:nvPr/>
        </p:nvSpPr>
        <p:spPr bwMode="auto">
          <a:xfrm>
            <a:off x="1428750" y="5815013"/>
            <a:ext cx="6143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/>
              <a:t>Cultivo de feijão e milho  nas entre linhas do cacau.</a:t>
            </a:r>
          </a:p>
        </p:txBody>
      </p:sp>
      <p:pic>
        <p:nvPicPr>
          <p:cNvPr id="11269" name="Picture 6" descr="C:\Documents and Settings\STR\Meus documentos\Fotos Rsq\DSC0042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0" y="1071563"/>
            <a:ext cx="4000500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pt-BR" b="1" u="sng" smtClean="0"/>
              <a:t>HISTORICO DE SURGIMENTO</a:t>
            </a:r>
            <a:endParaRPr lang="pt-BR" smtClean="0"/>
          </a:p>
        </p:txBody>
      </p:sp>
      <p:sp>
        <p:nvSpPr>
          <p:cNvPr id="12291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00125"/>
            <a:ext cx="8229600" cy="2357438"/>
          </a:xfrm>
        </p:spPr>
        <p:txBody>
          <a:bodyPr/>
          <a:lstStyle/>
          <a:p>
            <a:pPr algn="just" eaLnBrk="1" hangingPunct="1"/>
            <a:r>
              <a:rPr lang="pt-BR" sz="2600" smtClean="0"/>
              <a:t>As práticas de agricultura sem o uso de fogo propostas pelo projeto RSQ foram concebidas e testadas primeiramente por alguns pequenos produtores de Medicilândia.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428625" y="2571750"/>
            <a:ext cx="82296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>
              <a:buFont typeface="Arial" pitchFamily="34" charset="0"/>
              <a:buChar char="•"/>
              <a:defRPr/>
            </a:pPr>
            <a:r>
              <a:rPr lang="pt-BR" sz="2400" dirty="0"/>
              <a:t>  Em 2000, apoiado pelo MMA e executado pela FVPP,        nasceu o projeto RSQ I que implantou 150 unidades    experimentais em onze municípios da região da transamazônica e baixo Xingu, com término em 2003</a:t>
            </a:r>
            <a:r>
              <a:rPr lang="pt-BR" sz="2800" dirty="0"/>
              <a:t>.</a:t>
            </a:r>
            <a:endParaRPr lang="pt-BR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 bwMode="auto">
          <a:xfrm>
            <a:off x="428625" y="4286250"/>
            <a:ext cx="8229600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457200" indent="-457200" algn="just" fontAlgn="auto">
              <a:spcAft>
                <a:spcPts val="0"/>
              </a:spcAft>
              <a:buFont typeface="+mj-lt"/>
              <a:buAutoNum type="arabicPeriod"/>
              <a:defRPr/>
            </a:pPr>
            <a:endParaRPr lang="pt-BR" sz="2800" dirty="0"/>
          </a:p>
          <a:p>
            <a:pPr marL="457200" indent="-457200" algn="ctr" fontAlgn="auto">
              <a:spcAft>
                <a:spcPts val="0"/>
              </a:spcAft>
              <a:defRPr/>
            </a:pPr>
            <a:r>
              <a:rPr lang="pt-BR" sz="2800" b="1" dirty="0"/>
              <a:t>OBJETIVOS DO RSQ l:</a:t>
            </a:r>
            <a:endParaRPr lang="pt-BR" sz="2800" dirty="0"/>
          </a:p>
          <a:p>
            <a:pPr marL="457200" indent="-4572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2800" dirty="0"/>
              <a:t>Provar a possibilidade de praticar a agricultura Sem o uso do Fogo</a:t>
            </a:r>
          </a:p>
          <a:p>
            <a:pPr marL="457200" indent="-457200" algn="just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2800" dirty="0"/>
              <a:t>Resgatar a auto estima dos Agricultores.</a:t>
            </a:r>
          </a:p>
          <a:p>
            <a:pPr marL="457200" indent="-457200"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pt-BR" sz="2800" b="1" dirty="0">
                <a:latin typeface="Berlin Sans FB Demi" pitchFamily="34" charset="0"/>
              </a:rPr>
              <a:t>Resultados Alcançados; </a:t>
            </a:r>
          </a:p>
          <a:p>
            <a:pPr>
              <a:defRPr/>
            </a:pPr>
            <a:endParaRPr lang="pt-BR" sz="28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3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4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357188" y="1285875"/>
            <a:ext cx="8501062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20000"/>
              </a:spcBef>
              <a:buFont typeface="Arial" charset="0"/>
              <a:buChar char="•"/>
              <a:defRPr/>
            </a:pPr>
            <a:r>
              <a:rPr lang="pt-BR" sz="2800" dirty="0"/>
              <a:t>Em novembro de 2005 iniciou o projeto RSQII, apoiado pelo MMA e executado pelo STR de Medicilandia, sendo 50 unidades experimentais.</a:t>
            </a:r>
            <a:endParaRPr lang="pt-BR" sz="2800" dirty="0">
              <a:latin typeface="+mn-lt"/>
            </a:endParaRPr>
          </a:p>
        </p:txBody>
      </p:sp>
      <p:sp>
        <p:nvSpPr>
          <p:cNvPr id="13315" name="Título 5"/>
          <p:cNvSpPr>
            <a:spLocks noGrp="1"/>
          </p:cNvSpPr>
          <p:nvPr>
            <p:ph type="title"/>
          </p:nvPr>
        </p:nvSpPr>
        <p:spPr>
          <a:xfrm>
            <a:off x="500063" y="214313"/>
            <a:ext cx="8229600" cy="1143000"/>
          </a:xfrm>
        </p:spPr>
        <p:txBody>
          <a:bodyPr/>
          <a:lstStyle/>
          <a:p>
            <a:pPr eaLnBrk="1" hangingPunct="1"/>
            <a:r>
              <a:rPr lang="pt-BR" smtClean="0"/>
              <a:t>RSQII </a:t>
            </a:r>
          </a:p>
        </p:txBody>
      </p:sp>
      <p:sp>
        <p:nvSpPr>
          <p:cNvPr id="7" name="Título 5"/>
          <p:cNvSpPr txBox="1">
            <a:spLocks/>
          </p:cNvSpPr>
          <p:nvPr/>
        </p:nvSpPr>
        <p:spPr bwMode="auto">
          <a:xfrm>
            <a:off x="357188" y="3000375"/>
            <a:ext cx="8586787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pt-BR" sz="2800" b="1" dirty="0"/>
              <a:t>OBJETIVOS DO RSQ </a:t>
            </a:r>
            <a:r>
              <a:rPr lang="pt-BR" sz="2800" b="1" dirty="0" err="1"/>
              <a:t>ll</a:t>
            </a:r>
            <a:r>
              <a:rPr lang="pt-BR" sz="2800" b="1" dirty="0"/>
              <a:t>: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2800" dirty="0"/>
              <a:t>Sistematizar a aprendizagem dos Agricultores. </a:t>
            </a: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pt-BR" sz="2800" dirty="0"/>
              <a:t>Gerar coeficiente Técnico para subsidiar as políticas publicas.</a:t>
            </a:r>
          </a:p>
        </p:txBody>
      </p:sp>
      <p:sp>
        <p:nvSpPr>
          <p:cNvPr id="15365" name="Retângulo 7"/>
          <p:cNvSpPr>
            <a:spLocks noChangeArrowheads="1"/>
          </p:cNvSpPr>
          <p:nvPr/>
        </p:nvSpPr>
        <p:spPr bwMode="auto">
          <a:xfrm>
            <a:off x="285750" y="4714875"/>
            <a:ext cx="864393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Font typeface="Wingdings" pitchFamily="2" charset="2"/>
              <a:buChar char="Ø"/>
            </a:pPr>
            <a:r>
              <a:rPr lang="pt-BR" sz="2800"/>
              <a:t>Para Alcançar estes  Objetivos  contratamos uma equipe técnica para prestar assessorias.</a:t>
            </a:r>
          </a:p>
          <a:p>
            <a:pPr algn="just">
              <a:spcBef>
                <a:spcPct val="50000"/>
              </a:spcBef>
              <a:buFont typeface="Wingdings" pitchFamily="2" charset="2"/>
              <a:buChar char="Ø"/>
            </a:pPr>
            <a:r>
              <a:rPr lang="pt-BR" sz="2800" b="1">
                <a:latin typeface="Berlin Sans FB Demi" pitchFamily="34" charset="0"/>
              </a:rPr>
              <a:t>Dificuldades Enfrentadas</a:t>
            </a:r>
            <a:r>
              <a:rPr lang="pt-BR" sz="2800"/>
              <a:t>;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3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1000125" y="1785938"/>
            <a:ext cx="705802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pt-BR" sz="3200">
                <a:latin typeface="Calibri" pitchFamily="34" charset="0"/>
              </a:rPr>
              <a:t>Tema central “ Fogo”</a:t>
            </a: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928688" y="2786063"/>
            <a:ext cx="72009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pt-BR" sz="3200">
                <a:latin typeface="Calibri" pitchFamily="34" charset="0"/>
              </a:rPr>
              <a:t>Tema central “Solo”</a:t>
            </a: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928688" y="3786188"/>
            <a:ext cx="7345362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pt-BR" sz="3200">
                <a:latin typeface="Calibri" pitchFamily="34" charset="0"/>
              </a:rPr>
              <a:t>Biodiversidade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928688" y="4714875"/>
            <a:ext cx="72009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pt-BR" sz="3200">
                <a:latin typeface="Calibri" pitchFamily="34" charset="0"/>
              </a:rPr>
              <a:t>Manejo da Luminosidade</a:t>
            </a:r>
          </a:p>
        </p:txBody>
      </p:sp>
      <p:sp>
        <p:nvSpPr>
          <p:cNvPr id="14342" name="CaixaDeTexto 8"/>
          <p:cNvSpPr txBox="1">
            <a:spLocks noChangeArrowheads="1"/>
          </p:cNvSpPr>
          <p:nvPr/>
        </p:nvSpPr>
        <p:spPr bwMode="auto">
          <a:xfrm>
            <a:off x="285750" y="500063"/>
            <a:ext cx="885825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3200" b="1">
                <a:latin typeface="Bodoni MT" pitchFamily="18" charset="0"/>
              </a:rPr>
              <a:t>PROCESSO DE APRENDIZAGEM DOS AGRICULTORES NO RSQ.</a:t>
            </a:r>
          </a:p>
        </p:txBody>
      </p:sp>
    </p:spTree>
  </p:cSld>
  <p:clrMapOvr>
    <a:masterClrMapping/>
  </p:clrMapOvr>
  <p:transition>
    <p:pull dir="d"/>
    <p:sndAc>
      <p:stSnd>
        <p:snd r:embed="rId2" name="breeze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6" grpId="0"/>
      <p:bldP spid="5127" grpId="0"/>
      <p:bldP spid="51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Conteúdo 2"/>
          <p:cNvSpPr>
            <a:spLocks noGrp="1"/>
          </p:cNvSpPr>
          <p:nvPr>
            <p:ph idx="1"/>
          </p:nvPr>
        </p:nvSpPr>
        <p:spPr>
          <a:xfrm>
            <a:off x="285750" y="1571625"/>
            <a:ext cx="8572500" cy="2286000"/>
          </a:xfrm>
        </p:spPr>
        <p:txBody>
          <a:bodyPr/>
          <a:lstStyle/>
          <a:p>
            <a:pPr algn="just" eaLnBrk="1" hangingPunct="1"/>
            <a:r>
              <a:rPr lang="pt-BR" sz="2800" b="1" smtClean="0"/>
              <a:t>Escolha da área de implantação</a:t>
            </a:r>
            <a:r>
              <a:rPr lang="pt-BR" sz="2800" smtClean="0"/>
              <a:t>: a recomendação é que sejam utilizadas áreas com vegetação secundária (capoeira) com idade entre 8 e 12 anos de regeneração, para que haja sempre uma quantidade suficiente de biomassa para decomposição.</a:t>
            </a:r>
          </a:p>
          <a:p>
            <a:pPr eaLnBrk="1" hangingPunct="1"/>
            <a:endParaRPr lang="pt-BR" smtClean="0"/>
          </a:p>
        </p:txBody>
      </p:sp>
      <p:sp>
        <p:nvSpPr>
          <p:cNvPr id="15363" name="Text Box 6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823912"/>
          </a:xfrm>
          <a:noFill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pt-BR" sz="4500" b="1" u="sng" smtClean="0"/>
              <a:t>ITINERARIO TÉCNICO RSQ.</a:t>
            </a:r>
            <a:r>
              <a:rPr lang="pt-BR" sz="4800" b="1" u="sng" smtClean="0"/>
              <a:t> 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250825" y="4221163"/>
            <a:ext cx="85725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50000"/>
              </a:spcBef>
              <a:buFont typeface="Arial" charset="0"/>
              <a:buChar char="•"/>
            </a:pPr>
            <a:r>
              <a:rPr lang="pt-BR" sz="2800">
                <a:latin typeface="Calibri" pitchFamily="34" charset="0"/>
              </a:rPr>
              <a:t>E</a:t>
            </a:r>
            <a:r>
              <a:rPr lang="pt-BR" sz="2800" b="1">
                <a:latin typeface="Calibri" pitchFamily="34" charset="0"/>
              </a:rPr>
              <a:t>scolha das árvores</a:t>
            </a:r>
            <a:r>
              <a:rPr lang="pt-BR" sz="2800">
                <a:latin typeface="Calibri" pitchFamily="34" charset="0"/>
              </a:rPr>
              <a:t> </a:t>
            </a:r>
            <a:r>
              <a:rPr lang="pt-BR" sz="2800" b="1">
                <a:latin typeface="Calibri" pitchFamily="34" charset="0"/>
              </a:rPr>
              <a:t>que serão salvas;</a:t>
            </a:r>
          </a:p>
          <a:p>
            <a:pPr marL="342900" indent="-342900" algn="just">
              <a:spcBef>
                <a:spcPct val="50000"/>
              </a:spcBef>
            </a:pPr>
            <a:r>
              <a:rPr lang="pt-BR" sz="2800" b="1">
                <a:latin typeface="Calibri" pitchFamily="34" charset="0"/>
              </a:rPr>
              <a:t>Critérios:</a:t>
            </a:r>
            <a:r>
              <a:rPr lang="pt-BR" sz="2800">
                <a:latin typeface="Calibri" pitchFamily="34" charset="0"/>
              </a:rPr>
              <a:t> valor econômico, quantidade e qualidade da sombra, valor subjetivo ao agricultor, que forneça frutos ou outro produto para coleta;</a:t>
            </a:r>
          </a:p>
          <a:p>
            <a:pPr marL="342900" indent="-342900" algn="just">
              <a:spcBef>
                <a:spcPct val="20000"/>
              </a:spcBef>
              <a:buFont typeface="Arial" charset="0"/>
              <a:buChar char="•"/>
            </a:pPr>
            <a:endParaRPr lang="pt-BR" sz="3200">
              <a:latin typeface="Calibri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82800"/>
          </a:xfrm>
        </p:spPr>
        <p:txBody>
          <a:bodyPr/>
          <a:lstStyle/>
          <a:p>
            <a:pPr algn="just" eaLnBrk="1" hangingPunct="1">
              <a:spcBef>
                <a:spcPct val="50000"/>
              </a:spcBef>
            </a:pPr>
            <a:r>
              <a:rPr lang="pt-BR" sz="3400" smtClean="0"/>
              <a:t> </a:t>
            </a:r>
            <a:r>
              <a:rPr lang="pt-BR" sz="3400" b="1" smtClean="0"/>
              <a:t>Realização da broca </a:t>
            </a:r>
            <a:r>
              <a:rPr lang="pt-BR" sz="3400" smtClean="0"/>
              <a:t>que significa cortar as plantas herbáceas, semi-lenhosas e lenhosas de menor diâmetro, utilizando facão.</a:t>
            </a:r>
          </a:p>
        </p:txBody>
      </p:sp>
      <p:pic>
        <p:nvPicPr>
          <p:cNvPr id="16387" name="Picture 2" descr="E:\Fotos Rsq\DSC0025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4313" y="2143125"/>
            <a:ext cx="4214812" cy="4143375"/>
          </a:xfrm>
        </p:spPr>
      </p:pic>
      <p:pic>
        <p:nvPicPr>
          <p:cNvPr id="16388" name="Picture 2" descr="E:\Fotos Rsq\DSC0025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143125"/>
            <a:ext cx="40005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/>
          <p:cNvSpPr txBox="1">
            <a:spLocks/>
          </p:cNvSpPr>
          <p:nvPr/>
        </p:nvSpPr>
        <p:spPr bwMode="auto">
          <a:xfrm>
            <a:off x="0" y="214313"/>
            <a:ext cx="9144000" cy="241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20000"/>
              </a:spcBef>
              <a:buFont typeface="Arial" charset="0"/>
              <a:buNone/>
              <a:defRPr/>
            </a:pPr>
            <a:r>
              <a:rPr lang="pt-BR" sz="3200" dirty="0">
                <a:latin typeface="+mn-lt"/>
              </a:rPr>
              <a:t> </a:t>
            </a:r>
            <a:r>
              <a:rPr lang="pt-BR" sz="3000" b="1" dirty="0">
                <a:latin typeface="+mn-lt"/>
              </a:rPr>
              <a:t>Derruba </a:t>
            </a:r>
            <a:r>
              <a:rPr lang="pt-BR" sz="3000" dirty="0">
                <a:latin typeface="+mn-lt"/>
              </a:rPr>
              <a:t>que significa cortar as plantas de maior diâmetro (árvores grossas) que não foram cortadas durante a broca. Esta atividade pode ser realizada com machado ou motosserra.</a:t>
            </a:r>
          </a:p>
          <a:p>
            <a:pPr marL="342900" indent="-342900">
              <a:spcBef>
                <a:spcPct val="20000"/>
              </a:spcBef>
              <a:buFont typeface="Arial" charset="0"/>
              <a:buNone/>
              <a:defRPr/>
            </a:pPr>
            <a:endParaRPr lang="pt-BR" sz="3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pt-BR" sz="3200" dirty="0">
              <a:latin typeface="+mn-lt"/>
            </a:endParaRPr>
          </a:p>
        </p:txBody>
      </p:sp>
      <p:pic>
        <p:nvPicPr>
          <p:cNvPr id="17411" name="Picture 4" descr="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286000"/>
            <a:ext cx="4357688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2" descr="E:\Fotos Rsq\DSC00403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714875" y="2286000"/>
            <a:ext cx="4214813" cy="4000500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 txBox="1">
            <a:spLocks/>
          </p:cNvSpPr>
          <p:nvPr/>
        </p:nvSpPr>
        <p:spPr bwMode="auto">
          <a:xfrm>
            <a:off x="357188" y="214313"/>
            <a:ext cx="8358187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>
              <a:spcBef>
                <a:spcPct val="50000"/>
              </a:spcBef>
            </a:pPr>
            <a:r>
              <a:rPr lang="pt-BR" sz="2400" b="1">
                <a:latin typeface="Calibri" pitchFamily="34" charset="0"/>
              </a:rPr>
              <a:t>Obs. </a:t>
            </a:r>
            <a:r>
              <a:rPr lang="pt-BR" sz="2400">
                <a:latin typeface="Calibri" pitchFamily="34" charset="0"/>
              </a:rPr>
              <a:t>após a broca e a derruba pode-se fazer a repicagem do material em toda área ou apenas a abertura de trilhas nas linhas do plantio. </a:t>
            </a:r>
          </a:p>
        </p:txBody>
      </p:sp>
      <p:pic>
        <p:nvPicPr>
          <p:cNvPr id="18435" name="Picture 3" descr="E:\Fotos Rsq\Nova pasta\rose 014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5750" y="1785938"/>
            <a:ext cx="4357688" cy="4643437"/>
          </a:xfrm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3" y="1785938"/>
            <a:ext cx="4143375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9"/>
          <p:cNvSpPr txBox="1">
            <a:spLocks noChangeArrowheads="1"/>
          </p:cNvSpPr>
          <p:nvPr/>
        </p:nvSpPr>
        <p:spPr bwMode="auto">
          <a:xfrm>
            <a:off x="214313" y="142875"/>
            <a:ext cx="871537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 b="1">
                <a:latin typeface="Calibri" pitchFamily="34" charset="0"/>
              </a:rPr>
              <a:t>Realização do</a:t>
            </a:r>
            <a:r>
              <a:rPr lang="pt-BR" sz="2400">
                <a:latin typeface="Calibri" pitchFamily="34" charset="0"/>
              </a:rPr>
              <a:t> </a:t>
            </a:r>
            <a:r>
              <a:rPr lang="pt-BR" sz="2400" b="1">
                <a:latin typeface="Calibri" pitchFamily="34" charset="0"/>
              </a:rPr>
              <a:t>plantio da espécie de serviço (principalmente leguminosas) que têm as seguintes funções no sistema:</a:t>
            </a:r>
          </a:p>
          <a:p>
            <a:pPr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pt-BR" sz="2000">
                <a:latin typeface="Calibri" pitchFamily="34" charset="0"/>
              </a:rPr>
              <a:t> adubação verde</a:t>
            </a:r>
          </a:p>
          <a:p>
            <a:pPr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pt-BR" sz="2000">
                <a:latin typeface="Calibri" pitchFamily="34" charset="0"/>
              </a:rPr>
              <a:t> inibir a regeneração das espécies nativas;</a:t>
            </a:r>
          </a:p>
          <a:p>
            <a:pPr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pt-BR" sz="2000">
                <a:latin typeface="Calibri" pitchFamily="34" charset="0"/>
              </a:rPr>
              <a:t> sombrear as plantas protegendo do excesso de radiação solar;</a:t>
            </a:r>
          </a:p>
          <a:p>
            <a:pPr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pt-BR" sz="2000">
                <a:latin typeface="Calibri" pitchFamily="34" charset="0"/>
              </a:rPr>
              <a:t> evitar a perda de umidade do solo;</a:t>
            </a:r>
          </a:p>
          <a:p>
            <a:pPr algn="just">
              <a:spcBef>
                <a:spcPts val="300"/>
              </a:spcBef>
              <a:buFont typeface="Wingdings" pitchFamily="2" charset="2"/>
              <a:buChar char="Ø"/>
            </a:pPr>
            <a:r>
              <a:rPr lang="pt-BR" sz="2000">
                <a:latin typeface="Calibri" pitchFamily="34" charset="0"/>
              </a:rPr>
              <a:t> melhorar a estrutura física do solo.</a:t>
            </a:r>
          </a:p>
        </p:txBody>
      </p:sp>
      <p:sp>
        <p:nvSpPr>
          <p:cNvPr id="19459" name="Retângulo 4"/>
          <p:cNvSpPr>
            <a:spLocks noChangeArrowheads="1"/>
          </p:cNvSpPr>
          <p:nvPr/>
        </p:nvSpPr>
        <p:spPr bwMode="auto">
          <a:xfrm>
            <a:off x="0" y="5643563"/>
            <a:ext cx="9144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pt-BR" sz="2000" b="1">
                <a:latin typeface="Calibri" pitchFamily="34" charset="0"/>
              </a:rPr>
              <a:t>As espécies mais utilizadas para esta finalidade são a Mucuna (</a:t>
            </a:r>
            <a:r>
              <a:rPr lang="pt-BR" sz="2000" b="1" i="1">
                <a:latin typeface="Calibri" pitchFamily="34" charset="0"/>
              </a:rPr>
              <a:t>Mucuna aterrima</a:t>
            </a:r>
            <a:r>
              <a:rPr lang="pt-BR" sz="2000" b="1">
                <a:latin typeface="Calibri" pitchFamily="34" charset="0"/>
              </a:rPr>
              <a:t>) e/ou feijão guandu (</a:t>
            </a:r>
            <a:r>
              <a:rPr lang="pt-BR" sz="2000" b="1" i="1">
                <a:latin typeface="Calibri" pitchFamily="34" charset="0"/>
              </a:rPr>
              <a:t>Cajanus cajan</a:t>
            </a:r>
            <a:r>
              <a:rPr lang="pt-BR" sz="2000" b="1">
                <a:latin typeface="Calibri" pitchFamily="34" charset="0"/>
              </a:rPr>
              <a:t>). O termo “espécie de serviço” é devido à função de proteção que desempenha no sistema.</a:t>
            </a:r>
          </a:p>
        </p:txBody>
      </p:sp>
      <p:pic>
        <p:nvPicPr>
          <p:cNvPr id="19460" name="Picture 2" descr="D:\Nova pasta\DSC01703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4313" y="2714625"/>
            <a:ext cx="4143375" cy="2786063"/>
          </a:xfrm>
        </p:spPr>
      </p:pic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714625"/>
            <a:ext cx="4000500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5"/>
          <p:cNvSpPr txBox="1">
            <a:spLocks noChangeArrowheads="1"/>
          </p:cNvSpPr>
          <p:nvPr/>
        </p:nvSpPr>
        <p:spPr bwMode="auto">
          <a:xfrm>
            <a:off x="1258888" y="692150"/>
            <a:ext cx="6553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>
              <a:latin typeface="Calibri" pitchFamily="34" charset="0"/>
            </a:endParaRPr>
          </a:p>
        </p:txBody>
      </p:sp>
      <p:sp>
        <p:nvSpPr>
          <p:cNvPr id="20483" name="CaixaDeTexto 6"/>
          <p:cNvSpPr txBox="1">
            <a:spLocks noChangeArrowheads="1"/>
          </p:cNvSpPr>
          <p:nvPr/>
        </p:nvSpPr>
        <p:spPr bwMode="auto">
          <a:xfrm>
            <a:off x="0" y="0"/>
            <a:ext cx="9144000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000">
                <a:latin typeface="Calibri" pitchFamily="34" charset="0"/>
              </a:rPr>
              <a:t> </a:t>
            </a:r>
            <a:r>
              <a:rPr lang="pt-BR" sz="2600" b="1">
                <a:latin typeface="Calibri" pitchFamily="34" charset="0"/>
              </a:rPr>
              <a:t>Plantio da cultura permanente: </a:t>
            </a:r>
            <a:r>
              <a:rPr lang="pt-BR" sz="2600">
                <a:latin typeface="Calibri" pitchFamily="34" charset="0"/>
              </a:rPr>
              <a:t>É feito nas trilhas abertas para esse fim</a:t>
            </a:r>
            <a:r>
              <a:rPr lang="pt-BR" sz="2600" b="1">
                <a:latin typeface="Calibri" pitchFamily="34" charset="0"/>
              </a:rPr>
              <a:t>, </a:t>
            </a:r>
            <a:r>
              <a:rPr lang="pt-BR" sz="2600">
                <a:latin typeface="Calibri" pitchFamily="34" charset="0"/>
              </a:rPr>
              <a:t>juntamente com o plantio da espécie de serviço. as culturas permanentes que mais se adaptaram, dentre as cultivadas nesse sistema, são o cacau (</a:t>
            </a:r>
            <a:r>
              <a:rPr lang="pt-BR" sz="2600" i="1">
                <a:latin typeface="Calibri" pitchFamily="34" charset="0"/>
              </a:rPr>
              <a:t>Theobroma cacau</a:t>
            </a:r>
            <a:r>
              <a:rPr lang="pt-BR" sz="2600">
                <a:latin typeface="Calibri" pitchFamily="34" charset="0"/>
              </a:rPr>
              <a:t>), o cupuaçu (</a:t>
            </a:r>
            <a:r>
              <a:rPr lang="pt-BR" sz="2600" i="1">
                <a:latin typeface="Calibri" pitchFamily="34" charset="0"/>
              </a:rPr>
              <a:t>Theobroma Grandiflorum</a:t>
            </a:r>
            <a:r>
              <a:rPr lang="pt-BR" sz="2600">
                <a:latin typeface="Calibri" pitchFamily="34" charset="0"/>
              </a:rPr>
              <a:t>) e o café (</a:t>
            </a:r>
            <a:r>
              <a:rPr lang="pt-BR" sz="2600" i="1">
                <a:latin typeface="Calibri" pitchFamily="34" charset="0"/>
              </a:rPr>
              <a:t> Coffea canephora</a:t>
            </a:r>
            <a:r>
              <a:rPr lang="pt-BR" sz="2600">
                <a:latin typeface="Calibri" pitchFamily="34" charset="0"/>
              </a:rPr>
              <a:t>). </a:t>
            </a:r>
          </a:p>
          <a:p>
            <a:pPr algn="just">
              <a:spcBef>
                <a:spcPct val="50000"/>
              </a:spcBef>
            </a:pPr>
            <a:endParaRPr lang="pt-BR" b="1">
              <a:latin typeface="Calibri" pitchFamily="34" charset="0"/>
            </a:endParaRPr>
          </a:p>
        </p:txBody>
      </p:sp>
      <p:pic>
        <p:nvPicPr>
          <p:cNvPr id="20484" name="Picture 4" descr="1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4313" y="2143125"/>
            <a:ext cx="4214812" cy="4572000"/>
          </a:xfrm>
        </p:spPr>
      </p:pic>
      <p:pic>
        <p:nvPicPr>
          <p:cNvPr id="20485" name="Picture 2" descr="E:\Fotos Rsq\Nova pasta\rose 01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5" y="2143125"/>
            <a:ext cx="4232275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STR\Meus documentos\STR\Meus documentos\Minhas imagens\Fotos RSQ e RQ, 4º coleta, março de 2008\4º coleta RSQ, Ademir V, 07-03-08\Fotos da 4° Coleta RSQ II 041.jpg"/>
          <p:cNvPicPr>
            <a:picLocks noChangeAspect="1" noChangeArrowheads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 bwMode="auto">
          <a:xfrm>
            <a:off x="0" y="0"/>
            <a:ext cx="428625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75" name="Picture 3" descr="C:\Documents and Settings\STR\Meus documentos\STR\Meus documentos\Minhas imagens\Fotos RSQ e RQ, 4º coleta, março de 2008\4º coleta RSQ, Ademir V, 07-03-08\Fotos da 4° Coleta RSQ II 04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0" y="0"/>
            <a:ext cx="48577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Retângulo 5"/>
          <p:cNvSpPr>
            <a:spLocks noChangeArrowheads="1"/>
          </p:cNvSpPr>
          <p:nvPr/>
        </p:nvSpPr>
        <p:spPr bwMode="auto">
          <a:xfrm>
            <a:off x="714375" y="2857500"/>
            <a:ext cx="8001000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4000" b="1">
                <a:solidFill>
                  <a:srgbClr val="FF0000"/>
                </a:solidFill>
                <a:latin typeface="Arial Narrow" pitchFamily="34" charset="0"/>
              </a:rPr>
              <a:t>É um sistema agro florestal complexo que privilegia o adensamento e a diversidade de plantas e animais seguindo preceitos agro ecológicos</a:t>
            </a:r>
            <a:r>
              <a:rPr lang="pt-BR" sz="4000" b="1">
                <a:solidFill>
                  <a:srgbClr val="FF0000"/>
                </a:solidFill>
                <a:latin typeface="Bodoni MT Black" pitchFamily="18" charset="0"/>
              </a:rPr>
              <a:t>. </a:t>
            </a:r>
          </a:p>
        </p:txBody>
      </p:sp>
      <p:sp>
        <p:nvSpPr>
          <p:cNvPr id="3077" name="Retângulo 6"/>
          <p:cNvSpPr>
            <a:spLocks noChangeArrowheads="1"/>
          </p:cNvSpPr>
          <p:nvPr/>
        </p:nvSpPr>
        <p:spPr bwMode="auto">
          <a:xfrm>
            <a:off x="214313" y="214313"/>
            <a:ext cx="8715375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6000" b="1">
                <a:solidFill>
                  <a:schemeClr val="bg1"/>
                </a:solidFill>
                <a:latin typeface="Calibri" pitchFamily="34" charset="0"/>
              </a:rPr>
              <a:t>O QUE É O PROJETO  ROÇA SEM QUEIMAR (RSQ)?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Documents and Settings\STR\Meus documentos\STR\Meus documentos\Fotos do Roça Sem Quaeimar\DSC02524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4313" y="1357313"/>
            <a:ext cx="4143375" cy="4572000"/>
          </a:xfrm>
          <a:noFill/>
        </p:spPr>
      </p:pic>
      <p:sp>
        <p:nvSpPr>
          <p:cNvPr id="5" name="Título 1"/>
          <p:cNvSpPr txBox="1">
            <a:spLocks/>
          </p:cNvSpPr>
          <p:nvPr/>
        </p:nvSpPr>
        <p:spPr bwMode="auto">
          <a:xfrm>
            <a:off x="428625" y="6072188"/>
            <a:ext cx="38576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2400" i="1" dirty="0">
                <a:latin typeface="+mj-lt"/>
                <a:ea typeface="+mj-ea"/>
                <a:cs typeface="+mj-cs"/>
              </a:rPr>
              <a:t>Cacaueiros nas trilhas  recém roçadas </a:t>
            </a:r>
          </a:p>
        </p:txBody>
      </p:sp>
      <p:pic>
        <p:nvPicPr>
          <p:cNvPr id="21508" name="Picture 6" descr="C:\Documents and Settings\STR\Meus documentos\STR\Meus documentos\Fotos do Roça Sem Quaeimar\DSC0253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1357313"/>
            <a:ext cx="442912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CaixaDeTexto 6"/>
          <p:cNvSpPr txBox="1">
            <a:spLocks noChangeArrowheads="1"/>
          </p:cNvSpPr>
          <p:nvPr/>
        </p:nvSpPr>
        <p:spPr bwMode="auto">
          <a:xfrm>
            <a:off x="4786313" y="6000750"/>
            <a:ext cx="39290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000"/>
              <a:t>Guandu nas linhas do cacaueiro</a:t>
            </a:r>
          </a:p>
        </p:txBody>
      </p:sp>
      <p:sp>
        <p:nvSpPr>
          <p:cNvPr id="21510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Manejo  do Sistema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Nova pasta\DSC017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285875"/>
            <a:ext cx="3954462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ítulo 1"/>
          <p:cNvSpPr txBox="1">
            <a:spLocks/>
          </p:cNvSpPr>
          <p:nvPr/>
        </p:nvSpPr>
        <p:spPr bwMode="auto">
          <a:xfrm>
            <a:off x="0" y="5357813"/>
            <a:ext cx="392906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2800" i="1" dirty="0">
                <a:latin typeface="+mj-lt"/>
                <a:ea typeface="+mj-ea"/>
                <a:cs typeface="+mj-cs"/>
              </a:rPr>
              <a:t> Não deve Acontecer</a:t>
            </a:r>
          </a:p>
        </p:txBody>
      </p:sp>
      <p:sp>
        <p:nvSpPr>
          <p:cNvPr id="22532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Manejo  do Sistema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 bwMode="auto">
          <a:xfrm>
            <a:off x="5286375" y="5286375"/>
            <a:ext cx="233997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2800" i="1" dirty="0">
                <a:latin typeface="+mj-lt"/>
                <a:ea typeface="+mj-ea"/>
                <a:cs typeface="+mj-cs"/>
              </a:rPr>
              <a:t>Cacaueiros recém roçado </a:t>
            </a:r>
          </a:p>
        </p:txBody>
      </p:sp>
      <p:pic>
        <p:nvPicPr>
          <p:cNvPr id="22534" name="Picture 2" descr="E:\dia de campo - BB\dia de campo - BB 014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286250" y="1285875"/>
            <a:ext cx="4643438" cy="4017963"/>
          </a:xfr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roça sem queimar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071563"/>
            <a:ext cx="250031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CaixaDeTexto 5"/>
          <p:cNvSpPr txBox="1">
            <a:spLocks noChangeArrowheads="1"/>
          </p:cNvSpPr>
          <p:nvPr/>
        </p:nvSpPr>
        <p:spPr bwMode="auto">
          <a:xfrm>
            <a:off x="428625" y="500063"/>
            <a:ext cx="8072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pt-BR">
              <a:latin typeface="Calibri" pitchFamily="34" charset="0"/>
            </a:endParaRPr>
          </a:p>
        </p:txBody>
      </p:sp>
      <p:sp>
        <p:nvSpPr>
          <p:cNvPr id="23556" name="CaixaDeTexto 7"/>
          <p:cNvSpPr txBox="1">
            <a:spLocks noChangeArrowheads="1"/>
          </p:cNvSpPr>
          <p:nvPr/>
        </p:nvSpPr>
        <p:spPr bwMode="auto">
          <a:xfrm>
            <a:off x="714375" y="5786438"/>
            <a:ext cx="74295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>
                <a:latin typeface="Calibri" pitchFamily="34" charset="0"/>
              </a:rPr>
              <a:t>Cacaueiros em fase de produção no sistema RSQ</a:t>
            </a:r>
          </a:p>
        </p:txBody>
      </p:sp>
      <p:pic>
        <p:nvPicPr>
          <p:cNvPr id="23557" name="Picture 2" descr="D:\Nova pasta\DSC0157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0750" y="1143000"/>
            <a:ext cx="2928938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3" descr="D:\Nova pasta\DSC0156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43000"/>
            <a:ext cx="3373438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9" name="CaixaDeTexto 7"/>
          <p:cNvSpPr txBox="1">
            <a:spLocks noChangeArrowheads="1"/>
          </p:cNvSpPr>
          <p:nvPr/>
        </p:nvSpPr>
        <p:spPr bwMode="auto">
          <a:xfrm>
            <a:off x="2786063" y="-71438"/>
            <a:ext cx="4133850" cy="1200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7200">
                <a:latin typeface="Calibri" pitchFamily="34" charset="0"/>
              </a:rPr>
              <a:t>Produção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z="3200" smtClean="0">
                <a:solidFill>
                  <a:srgbClr val="FFFFFF"/>
                </a:solidFill>
              </a:rPr>
              <a:t>Gráfico 1 - custos de Produção e Manutenção  RSQ X RQ </a:t>
            </a:r>
          </a:p>
        </p:txBody>
      </p:sp>
      <p:sp>
        <p:nvSpPr>
          <p:cNvPr id="24579" name="CaixaDeTexto 5"/>
          <p:cNvSpPr txBox="1">
            <a:spLocks noChangeArrowheads="1"/>
          </p:cNvSpPr>
          <p:nvPr/>
        </p:nvSpPr>
        <p:spPr bwMode="auto">
          <a:xfrm>
            <a:off x="500063" y="642938"/>
            <a:ext cx="8358187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200" b="1">
                <a:latin typeface="Calibri" pitchFamily="34" charset="0"/>
              </a:rPr>
              <a:t>GRÁFICO 1 – Custos de Implantação e Manutenção  da RSQ e RQ. </a:t>
            </a:r>
          </a:p>
        </p:txBody>
      </p:sp>
      <p:graphicFrame>
        <p:nvGraphicFramePr>
          <p:cNvPr id="10" name="Espaço Reservado para Conteúdo 9"/>
          <p:cNvGraphicFramePr>
            <a:graphicFrameLocks noGrp="1"/>
          </p:cNvGraphicFramePr>
          <p:nvPr>
            <p:ph idx="1"/>
          </p:nvPr>
        </p:nvGraphicFramePr>
        <p:xfrm>
          <a:off x="214282" y="1214422"/>
          <a:ext cx="8643998" cy="5286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>
                <a:solidFill>
                  <a:srgbClr val="FFFFFF"/>
                </a:solidFill>
              </a:rPr>
              <a:t>Gráfico de Produção RSQ X RQ</a:t>
            </a:r>
          </a:p>
        </p:txBody>
      </p:sp>
      <p:sp>
        <p:nvSpPr>
          <p:cNvPr id="25603" name="CaixaDeTexto 3"/>
          <p:cNvSpPr txBox="1">
            <a:spLocks noChangeArrowheads="1"/>
          </p:cNvSpPr>
          <p:nvPr/>
        </p:nvSpPr>
        <p:spPr bwMode="auto">
          <a:xfrm>
            <a:off x="357188" y="500063"/>
            <a:ext cx="83581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3200" b="1">
                <a:latin typeface="Calibri" pitchFamily="34" charset="0"/>
              </a:rPr>
              <a:t>GRAFICO 2 – Produção (kg) RSQ X RQ </a:t>
            </a:r>
          </a:p>
        </p:txBody>
      </p:sp>
      <p:graphicFrame>
        <p:nvGraphicFramePr>
          <p:cNvPr id="6" name="Gráfico 5"/>
          <p:cNvGraphicFramePr/>
          <p:nvPr/>
        </p:nvGraphicFramePr>
        <p:xfrm>
          <a:off x="214282" y="1000108"/>
          <a:ext cx="6286544" cy="5500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/>
          <p:cNvGraphicFramePr/>
          <p:nvPr/>
        </p:nvGraphicFramePr>
        <p:xfrm>
          <a:off x="6357950" y="1428736"/>
          <a:ext cx="2786050" cy="5000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advClick="0">
    <p:newsfla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aixaDeTexto 1"/>
          <p:cNvSpPr txBox="1">
            <a:spLocks noChangeArrowheads="1"/>
          </p:cNvSpPr>
          <p:nvPr/>
        </p:nvSpPr>
        <p:spPr bwMode="auto">
          <a:xfrm>
            <a:off x="571500" y="428625"/>
            <a:ext cx="77152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800" u="sng">
                <a:latin typeface="Calibri" pitchFamily="34" charset="0"/>
              </a:rPr>
              <a:t>NOVAS EXPERIENCIAS</a:t>
            </a:r>
          </a:p>
        </p:txBody>
      </p:sp>
      <p:sp>
        <p:nvSpPr>
          <p:cNvPr id="25603" name="CaixaDeTexto 2"/>
          <p:cNvSpPr txBox="1">
            <a:spLocks noChangeArrowheads="1"/>
          </p:cNvSpPr>
          <p:nvPr/>
        </p:nvSpPr>
        <p:spPr bwMode="auto">
          <a:xfrm>
            <a:off x="642938" y="1357313"/>
            <a:ext cx="81438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800" b="1">
                <a:latin typeface="Calibri" pitchFamily="34" charset="0"/>
              </a:rPr>
              <a:t>PLANTIO ADENSADO DE MÚLTIPLAS FINALIDADES</a:t>
            </a:r>
          </a:p>
        </p:txBody>
      </p:sp>
      <p:sp>
        <p:nvSpPr>
          <p:cNvPr id="25604" name="CaixaDeTexto 3"/>
          <p:cNvSpPr txBox="1">
            <a:spLocks noChangeArrowheads="1"/>
          </p:cNvSpPr>
          <p:nvPr/>
        </p:nvSpPr>
        <p:spPr bwMode="auto">
          <a:xfrm>
            <a:off x="2000250" y="2500313"/>
            <a:ext cx="6500813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>
                <a:latin typeface="Calibri" pitchFamily="34" charset="0"/>
              </a:rPr>
              <a:t> </a:t>
            </a:r>
            <a:r>
              <a:rPr lang="pt-BR" sz="2800">
                <a:latin typeface="Calibri" pitchFamily="34" charset="0"/>
              </a:rPr>
              <a:t>ESTRUTURA DA FLORESTA</a:t>
            </a:r>
          </a:p>
          <a:p>
            <a:pPr>
              <a:buFont typeface="Wingdings" pitchFamily="2" charset="2"/>
              <a:buChar char="Ø"/>
            </a:pPr>
            <a:endParaRPr lang="pt-BR">
              <a:latin typeface="Calibri" pitchFamily="34" charset="0"/>
            </a:endParaRPr>
          </a:p>
        </p:txBody>
      </p:sp>
      <p:sp>
        <p:nvSpPr>
          <p:cNvPr id="25605" name="CaixaDeTexto 4"/>
          <p:cNvSpPr txBox="1">
            <a:spLocks noChangeArrowheads="1"/>
          </p:cNvSpPr>
          <p:nvPr/>
        </p:nvSpPr>
        <p:spPr bwMode="auto">
          <a:xfrm>
            <a:off x="2000250" y="3500438"/>
            <a:ext cx="52863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>
                <a:latin typeface="Calibri" pitchFamily="34" charset="0"/>
              </a:rPr>
              <a:t> </a:t>
            </a:r>
            <a:r>
              <a:rPr lang="pt-BR" sz="2800">
                <a:latin typeface="Calibri" pitchFamily="34" charset="0"/>
              </a:rPr>
              <a:t>MANEJO DE LUZ</a:t>
            </a:r>
          </a:p>
        </p:txBody>
      </p:sp>
      <p:sp>
        <p:nvSpPr>
          <p:cNvPr id="25606" name="CaixaDeTexto 5"/>
          <p:cNvSpPr txBox="1">
            <a:spLocks noChangeArrowheads="1"/>
          </p:cNvSpPr>
          <p:nvPr/>
        </p:nvSpPr>
        <p:spPr bwMode="auto">
          <a:xfrm>
            <a:off x="2000250" y="4429125"/>
            <a:ext cx="69294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pt-BR">
                <a:latin typeface="Calibri" pitchFamily="34" charset="0"/>
              </a:rPr>
              <a:t> </a:t>
            </a:r>
            <a:r>
              <a:rPr lang="pt-BR" sz="2800">
                <a:latin typeface="Calibri" pitchFamily="34" charset="0"/>
              </a:rPr>
              <a:t>FLORADA INDUZIDA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25604" grpId="0"/>
      <p:bldP spid="25605" grpId="0"/>
      <p:bldP spid="2560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762000"/>
            <a:ext cx="7924800" cy="938213"/>
          </a:xfrm>
        </p:spPr>
        <p:txBody>
          <a:bodyPr/>
          <a:lstStyle/>
          <a:p>
            <a:pPr eaLnBrk="1" hangingPunct="1"/>
            <a:r>
              <a:rPr lang="pt-BR" smtClean="0">
                <a:solidFill>
                  <a:srgbClr val="FFFFFF"/>
                </a:solidFill>
              </a:rPr>
              <a:t>Estrutura da Floresta</a:t>
            </a:r>
            <a:r>
              <a:rPr lang="pt-BR" smtClean="0"/>
              <a:t> </a:t>
            </a:r>
          </a:p>
        </p:txBody>
      </p:sp>
      <p:pic>
        <p:nvPicPr>
          <p:cNvPr id="27651" name="Picture 4" descr="imagema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2239963"/>
            <a:ext cx="8388350" cy="461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CaixaDeTexto 4"/>
          <p:cNvSpPr txBox="1">
            <a:spLocks noChangeArrowheads="1"/>
          </p:cNvSpPr>
          <p:nvPr/>
        </p:nvSpPr>
        <p:spPr bwMode="auto">
          <a:xfrm>
            <a:off x="571500" y="428625"/>
            <a:ext cx="79295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000" b="1">
                <a:latin typeface="Calibri" pitchFamily="34" charset="0"/>
              </a:rPr>
              <a:t>Estrutura da Floresta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ChangeArrowheads="1"/>
          </p:cNvSpPr>
          <p:nvPr/>
        </p:nvSpPr>
        <p:spPr bwMode="auto">
          <a:xfrm>
            <a:off x="684213" y="1052513"/>
            <a:ext cx="817245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>
                <a:latin typeface="Calibri" pitchFamily="34" charset="0"/>
              </a:rPr>
              <a:t>Agro-floresta </a:t>
            </a:r>
          </a:p>
        </p:txBody>
      </p:sp>
      <p:sp>
        <p:nvSpPr>
          <p:cNvPr id="28675" name="Rectangle 6"/>
          <p:cNvSpPr>
            <a:spLocks noChangeArrowheads="1"/>
          </p:cNvSpPr>
          <p:nvPr/>
        </p:nvSpPr>
        <p:spPr bwMode="auto">
          <a:xfrm>
            <a:off x="571500" y="2143125"/>
            <a:ext cx="8356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u="sng">
                <a:latin typeface="Calibri" pitchFamily="34" charset="0"/>
              </a:rPr>
              <a:t>Sistema ERNST G</a:t>
            </a:r>
            <a:r>
              <a:rPr lang="en-US" sz="2800" u="sng">
                <a:latin typeface="Calibri" pitchFamily="34" charset="0"/>
                <a:cs typeface="Arial" charset="0"/>
              </a:rPr>
              <a:t>Ö</a:t>
            </a:r>
            <a:r>
              <a:rPr lang="pt-BR" sz="2800" u="sng">
                <a:latin typeface="Calibri" pitchFamily="34" charset="0"/>
              </a:rPr>
              <a:t>TSCH</a:t>
            </a:r>
          </a:p>
        </p:txBody>
      </p:sp>
      <p:pic>
        <p:nvPicPr>
          <p:cNvPr id="28676" name="Picture 7" descr="nova ima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781300"/>
            <a:ext cx="8786812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ChangeArrowheads="1"/>
          </p:cNvSpPr>
          <p:nvPr/>
        </p:nvSpPr>
        <p:spPr bwMode="auto">
          <a:xfrm>
            <a:off x="684213" y="1052513"/>
            <a:ext cx="817245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>
                <a:latin typeface="Calibri" pitchFamily="34" charset="0"/>
              </a:rPr>
              <a:t>Agro-floresta</a:t>
            </a: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714375" y="2143125"/>
            <a:ext cx="81724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800" u="sng">
                <a:latin typeface="Calibri" pitchFamily="34" charset="0"/>
              </a:rPr>
              <a:t>Sistema ERNST G</a:t>
            </a:r>
            <a:r>
              <a:rPr lang="en-US" sz="2800" u="sng">
                <a:latin typeface="Calibri" pitchFamily="34" charset="0"/>
                <a:cs typeface="Arial" charset="0"/>
              </a:rPr>
              <a:t>Ö</a:t>
            </a:r>
            <a:r>
              <a:rPr lang="pt-BR" sz="2800" u="sng">
                <a:latin typeface="Calibri" pitchFamily="34" charset="0"/>
              </a:rPr>
              <a:t>TSCH</a:t>
            </a:r>
          </a:p>
        </p:txBody>
      </p:sp>
      <p:pic>
        <p:nvPicPr>
          <p:cNvPr id="29700" name="Picture 6" descr="nov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2924175"/>
            <a:ext cx="8388350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981075"/>
            <a:ext cx="7924800" cy="779463"/>
          </a:xfrm>
        </p:spPr>
        <p:txBody>
          <a:bodyPr/>
          <a:lstStyle/>
          <a:p>
            <a:pPr eaLnBrk="1" hangingPunct="1"/>
            <a:r>
              <a:rPr lang="pt-BR" smtClean="0">
                <a:solidFill>
                  <a:srgbClr val="FFFFFF"/>
                </a:solidFill>
              </a:rPr>
              <a:t>Projeção de Sombra.</a:t>
            </a:r>
          </a:p>
        </p:txBody>
      </p:sp>
      <p:sp>
        <p:nvSpPr>
          <p:cNvPr id="30723" name="AutoShape 4"/>
          <p:cNvSpPr>
            <a:spLocks noChangeArrowheads="1"/>
          </p:cNvSpPr>
          <p:nvPr/>
        </p:nvSpPr>
        <p:spPr bwMode="auto">
          <a:xfrm>
            <a:off x="500063" y="1714500"/>
            <a:ext cx="7924800" cy="563563"/>
          </a:xfrm>
          <a:prstGeom prst="roundRect">
            <a:avLst>
              <a:gd name="adj" fmla="val 35653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pt-BR" sz="3600" u="sng">
                <a:latin typeface="Calibri" pitchFamily="34" charset="0"/>
              </a:rPr>
              <a:t>Sistema Monteiro.</a:t>
            </a:r>
          </a:p>
        </p:txBody>
      </p:sp>
      <p:pic>
        <p:nvPicPr>
          <p:cNvPr id="30724" name="Picture 5" descr="veran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2428875"/>
            <a:ext cx="86772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CaixaDeTexto 4"/>
          <p:cNvSpPr txBox="1">
            <a:spLocks noChangeArrowheads="1"/>
          </p:cNvSpPr>
          <p:nvPr/>
        </p:nvSpPr>
        <p:spPr bwMode="auto">
          <a:xfrm>
            <a:off x="428625" y="642938"/>
            <a:ext cx="75723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>
                <a:latin typeface="Calibri" pitchFamily="34" charset="0"/>
              </a:rPr>
              <a:t>PROJEÇÃO DE SOMBRA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/>
          <p:cNvSpPr txBox="1">
            <a:spLocks noChangeArrowheads="1"/>
          </p:cNvSpPr>
          <p:nvPr/>
        </p:nvSpPr>
        <p:spPr bwMode="auto">
          <a:xfrm>
            <a:off x="714375" y="642938"/>
            <a:ext cx="77152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3200" b="1"/>
              <a:t>UM CONCEITO DE AGROECOLOGIA:</a:t>
            </a:r>
          </a:p>
        </p:txBody>
      </p:sp>
      <p:sp>
        <p:nvSpPr>
          <p:cNvPr id="4099" name="CaixaDeTexto 4"/>
          <p:cNvSpPr txBox="1">
            <a:spLocks noChangeArrowheads="1"/>
          </p:cNvSpPr>
          <p:nvPr/>
        </p:nvSpPr>
        <p:spPr bwMode="auto">
          <a:xfrm>
            <a:off x="428625" y="1571625"/>
            <a:ext cx="8143875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pt-BR" sz="3600"/>
              <a:t>  AGROECOLOGIA  é um processo de construção social, portanto, são as famílias rurais que devem assumir o papel do sujeito ativo nos processos de desenvolvimento socioeconômico e cultural de suas comunidades (Caporal &amp; Costabeber, 2000).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981075"/>
            <a:ext cx="7924800" cy="779463"/>
          </a:xfrm>
        </p:spPr>
        <p:txBody>
          <a:bodyPr/>
          <a:lstStyle/>
          <a:p>
            <a:pPr eaLnBrk="1" hangingPunct="1"/>
            <a:r>
              <a:rPr lang="pt-BR" smtClean="0">
                <a:solidFill>
                  <a:srgbClr val="FFFFFF"/>
                </a:solidFill>
              </a:rPr>
              <a:t>Projeção de Sombra.</a:t>
            </a:r>
          </a:p>
        </p:txBody>
      </p:sp>
      <p:sp>
        <p:nvSpPr>
          <p:cNvPr id="31747" name="AutoShape 3"/>
          <p:cNvSpPr>
            <a:spLocks noChangeArrowheads="1"/>
          </p:cNvSpPr>
          <p:nvPr/>
        </p:nvSpPr>
        <p:spPr bwMode="auto">
          <a:xfrm>
            <a:off x="642938" y="1857375"/>
            <a:ext cx="7924800" cy="563563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pt-BR" sz="3600" u="sng">
                <a:latin typeface="Calibri" pitchFamily="34" charset="0"/>
              </a:rPr>
              <a:t>Sistema Monteiro.</a:t>
            </a:r>
          </a:p>
        </p:txBody>
      </p:sp>
      <p:pic>
        <p:nvPicPr>
          <p:cNvPr id="31748" name="Picture 5" descr="JULHO-A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2500313"/>
            <a:ext cx="8388350" cy="400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CaixaDeTexto 4"/>
          <p:cNvSpPr txBox="1">
            <a:spLocks noChangeArrowheads="1"/>
          </p:cNvSpPr>
          <p:nvPr/>
        </p:nvSpPr>
        <p:spPr bwMode="auto">
          <a:xfrm>
            <a:off x="642938" y="785813"/>
            <a:ext cx="63579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>
                <a:latin typeface="Calibri" pitchFamily="34" charset="0"/>
              </a:rPr>
              <a:t>PROJEÇÃO DE SOMBRA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981075"/>
            <a:ext cx="7924800" cy="779463"/>
          </a:xfrm>
        </p:spPr>
        <p:txBody>
          <a:bodyPr/>
          <a:lstStyle/>
          <a:p>
            <a:pPr eaLnBrk="1" hangingPunct="1"/>
            <a:r>
              <a:rPr lang="pt-BR" smtClean="0">
                <a:solidFill>
                  <a:srgbClr val="FFFFFF"/>
                </a:solidFill>
              </a:rPr>
              <a:t>Projeção de Sombra.</a:t>
            </a:r>
          </a:p>
        </p:txBody>
      </p:sp>
      <p:sp>
        <p:nvSpPr>
          <p:cNvPr id="32771" name="AutoShape 3"/>
          <p:cNvSpPr>
            <a:spLocks noChangeArrowheads="1"/>
          </p:cNvSpPr>
          <p:nvPr/>
        </p:nvSpPr>
        <p:spPr bwMode="auto">
          <a:xfrm>
            <a:off x="642938" y="1928813"/>
            <a:ext cx="7924800" cy="563562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pt-BR" sz="3600" u="sng">
                <a:latin typeface="Calibri" pitchFamily="34" charset="0"/>
              </a:rPr>
              <a:t>Sistema Monteiro.</a:t>
            </a:r>
          </a:p>
        </p:txBody>
      </p:sp>
      <p:pic>
        <p:nvPicPr>
          <p:cNvPr id="32772" name="Picture 5" descr="SEPTEMBR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500313"/>
            <a:ext cx="8674100" cy="400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CaixaDeTexto 5"/>
          <p:cNvSpPr txBox="1">
            <a:spLocks noChangeArrowheads="1"/>
          </p:cNvSpPr>
          <p:nvPr/>
        </p:nvSpPr>
        <p:spPr bwMode="auto">
          <a:xfrm>
            <a:off x="642938" y="928688"/>
            <a:ext cx="78581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>
                <a:latin typeface="Calibri" pitchFamily="34" charset="0"/>
              </a:rPr>
              <a:t>PROJEÇÃO DE SOMBRA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981075"/>
            <a:ext cx="7924800" cy="779463"/>
          </a:xfrm>
        </p:spPr>
        <p:txBody>
          <a:bodyPr/>
          <a:lstStyle/>
          <a:p>
            <a:pPr eaLnBrk="1" hangingPunct="1"/>
            <a:r>
              <a:rPr lang="pt-BR" smtClean="0">
                <a:solidFill>
                  <a:srgbClr val="FFFFFF"/>
                </a:solidFill>
              </a:rPr>
              <a:t>Projeção de Sombra.</a:t>
            </a:r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428625" y="1571625"/>
            <a:ext cx="7924800" cy="563563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pt-BR" sz="3600" u="sng">
                <a:latin typeface="Calibri" pitchFamily="34" charset="0"/>
              </a:rPr>
              <a:t>Sistema Monteiro.</a:t>
            </a:r>
          </a:p>
        </p:txBody>
      </p:sp>
      <p:pic>
        <p:nvPicPr>
          <p:cNvPr id="33796" name="Picture 5" descr="OCTOBRO-NOV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357438"/>
            <a:ext cx="8316912" cy="378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CaixaDeTexto 5"/>
          <p:cNvSpPr txBox="1">
            <a:spLocks noChangeArrowheads="1"/>
          </p:cNvSpPr>
          <p:nvPr/>
        </p:nvSpPr>
        <p:spPr bwMode="auto">
          <a:xfrm>
            <a:off x="500063" y="428625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>
                <a:latin typeface="Calibri" pitchFamily="34" charset="0"/>
              </a:rPr>
              <a:t>PROJEÇÃO DE SOMBRA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981075"/>
            <a:ext cx="7924800" cy="779463"/>
          </a:xfrm>
        </p:spPr>
        <p:txBody>
          <a:bodyPr/>
          <a:lstStyle/>
          <a:p>
            <a:pPr eaLnBrk="1" hangingPunct="1"/>
            <a:r>
              <a:rPr lang="pt-BR" smtClean="0">
                <a:solidFill>
                  <a:srgbClr val="FFFFFF"/>
                </a:solidFill>
              </a:rPr>
              <a:t>Projeção de Sombra.</a:t>
            </a:r>
          </a:p>
        </p:txBody>
      </p:sp>
      <p:sp>
        <p:nvSpPr>
          <p:cNvPr id="34819" name="AutoShape 3"/>
          <p:cNvSpPr>
            <a:spLocks noChangeArrowheads="1"/>
          </p:cNvSpPr>
          <p:nvPr/>
        </p:nvSpPr>
        <p:spPr bwMode="auto">
          <a:xfrm>
            <a:off x="357188" y="1357313"/>
            <a:ext cx="7924800" cy="563562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pt-BR" sz="3600" u="sng">
                <a:latin typeface="Calibri" pitchFamily="34" charset="0"/>
              </a:rPr>
              <a:t>Sistema Monteiro.</a:t>
            </a:r>
          </a:p>
        </p:txBody>
      </p:sp>
      <p:pic>
        <p:nvPicPr>
          <p:cNvPr id="34820" name="Picture 5" descr="DEZEMBR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357438"/>
            <a:ext cx="8388350" cy="400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CaixaDeTexto 5"/>
          <p:cNvSpPr txBox="1">
            <a:spLocks noChangeArrowheads="1"/>
          </p:cNvSpPr>
          <p:nvPr/>
        </p:nvSpPr>
        <p:spPr bwMode="auto">
          <a:xfrm>
            <a:off x="428625" y="285750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>
                <a:latin typeface="Calibri" pitchFamily="34" charset="0"/>
              </a:rPr>
              <a:t>PROJEÇÃO DE SOMBRA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3"/>
          <p:cNvSpPr>
            <a:spLocks noChangeArrowheads="1"/>
          </p:cNvSpPr>
          <p:nvPr/>
        </p:nvSpPr>
        <p:spPr bwMode="auto">
          <a:xfrm>
            <a:off x="714375" y="1571625"/>
            <a:ext cx="7924800" cy="563563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pt-BR" sz="3600" u="sng">
                <a:latin typeface="Calibri" pitchFamily="34" charset="0"/>
              </a:rPr>
              <a:t>Sistema Monteiro.</a:t>
            </a:r>
          </a:p>
        </p:txBody>
      </p:sp>
      <p:pic>
        <p:nvPicPr>
          <p:cNvPr id="35843" name="Picture 5" descr="JANEIRO-FEVREIR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286000"/>
            <a:ext cx="8316913" cy="400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CaixaDeTexto 7"/>
          <p:cNvSpPr txBox="1">
            <a:spLocks noChangeArrowheads="1"/>
          </p:cNvSpPr>
          <p:nvPr/>
        </p:nvSpPr>
        <p:spPr bwMode="auto">
          <a:xfrm>
            <a:off x="928688" y="500063"/>
            <a:ext cx="692943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>
                <a:latin typeface="Calibri" pitchFamily="34" charset="0"/>
              </a:rPr>
              <a:t>PROJEÇÃO DE SOMBRA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981075"/>
            <a:ext cx="7924800" cy="779463"/>
          </a:xfrm>
        </p:spPr>
        <p:txBody>
          <a:bodyPr/>
          <a:lstStyle/>
          <a:p>
            <a:pPr eaLnBrk="1" hangingPunct="1"/>
            <a:r>
              <a:rPr lang="pt-BR" smtClean="0">
                <a:solidFill>
                  <a:srgbClr val="FFFFFF"/>
                </a:solidFill>
              </a:rPr>
              <a:t>Projeção de Sombra.</a:t>
            </a:r>
          </a:p>
        </p:txBody>
      </p:sp>
      <p:sp>
        <p:nvSpPr>
          <p:cNvPr id="36867" name="AutoShape 3"/>
          <p:cNvSpPr>
            <a:spLocks noChangeArrowheads="1"/>
          </p:cNvSpPr>
          <p:nvPr/>
        </p:nvSpPr>
        <p:spPr bwMode="auto">
          <a:xfrm>
            <a:off x="500063" y="1714500"/>
            <a:ext cx="7924800" cy="563563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pt-BR" sz="3600" u="sng">
                <a:latin typeface="Calibri" pitchFamily="34" charset="0"/>
              </a:rPr>
              <a:t>Sistema Monteiro.</a:t>
            </a:r>
          </a:p>
        </p:txBody>
      </p:sp>
      <p:pic>
        <p:nvPicPr>
          <p:cNvPr id="36868" name="Picture 5" descr="MARZ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357438"/>
            <a:ext cx="8388350" cy="393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CaixaDeTexto 5"/>
          <p:cNvSpPr txBox="1">
            <a:spLocks noChangeArrowheads="1"/>
          </p:cNvSpPr>
          <p:nvPr/>
        </p:nvSpPr>
        <p:spPr bwMode="auto">
          <a:xfrm>
            <a:off x="642938" y="500063"/>
            <a:ext cx="81438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>
                <a:latin typeface="Calibri" pitchFamily="34" charset="0"/>
              </a:rPr>
              <a:t>PROJEÇÃO DE SOMBRA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981075"/>
            <a:ext cx="7924800" cy="779463"/>
          </a:xfrm>
        </p:spPr>
        <p:txBody>
          <a:bodyPr/>
          <a:lstStyle/>
          <a:p>
            <a:pPr eaLnBrk="1" hangingPunct="1"/>
            <a:r>
              <a:rPr lang="pt-BR" smtClean="0">
                <a:solidFill>
                  <a:srgbClr val="FFFFFF"/>
                </a:solidFill>
              </a:rPr>
              <a:t>Projeção de Sombra.</a:t>
            </a:r>
          </a:p>
        </p:txBody>
      </p:sp>
      <p:sp>
        <p:nvSpPr>
          <p:cNvPr id="37891" name="AutoShape 3"/>
          <p:cNvSpPr>
            <a:spLocks noChangeArrowheads="1"/>
          </p:cNvSpPr>
          <p:nvPr/>
        </p:nvSpPr>
        <p:spPr bwMode="auto">
          <a:xfrm>
            <a:off x="928688" y="1500188"/>
            <a:ext cx="7924800" cy="563562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pt-BR" sz="3600" u="sng">
                <a:latin typeface="Calibri" pitchFamily="34" charset="0"/>
              </a:rPr>
              <a:t>Sistema Monteiro.</a:t>
            </a:r>
          </a:p>
        </p:txBody>
      </p:sp>
      <p:pic>
        <p:nvPicPr>
          <p:cNvPr id="37892" name="Picture 5" descr="ABRIL-MAY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286000"/>
            <a:ext cx="838835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CaixaDeTexto 5"/>
          <p:cNvSpPr txBox="1">
            <a:spLocks noChangeArrowheads="1"/>
          </p:cNvSpPr>
          <p:nvPr/>
        </p:nvSpPr>
        <p:spPr bwMode="auto">
          <a:xfrm>
            <a:off x="1000125" y="428625"/>
            <a:ext cx="77152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>
                <a:latin typeface="Calibri" pitchFamily="34" charset="0"/>
              </a:rPr>
              <a:t>PROJEÇÃO DE SOMBRA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2"/>
          <p:cNvSpPr>
            <a:spLocks noGrp="1" noChangeArrowheads="1"/>
          </p:cNvSpPr>
          <p:nvPr>
            <p:ph type="title"/>
          </p:nvPr>
        </p:nvSpPr>
        <p:spPr>
          <a:xfrm>
            <a:off x="762000" y="981075"/>
            <a:ext cx="7924800" cy="779463"/>
          </a:xfrm>
        </p:spPr>
        <p:txBody>
          <a:bodyPr/>
          <a:lstStyle/>
          <a:p>
            <a:pPr eaLnBrk="1" hangingPunct="1"/>
            <a:r>
              <a:rPr lang="pt-BR" smtClean="0">
                <a:solidFill>
                  <a:srgbClr val="FFFFFF"/>
                </a:solidFill>
              </a:rPr>
              <a:t>Projeção de Sombra.</a:t>
            </a:r>
          </a:p>
        </p:txBody>
      </p:sp>
      <p:sp>
        <p:nvSpPr>
          <p:cNvPr id="38915" name="AutoShape 3"/>
          <p:cNvSpPr>
            <a:spLocks noChangeArrowheads="1"/>
          </p:cNvSpPr>
          <p:nvPr/>
        </p:nvSpPr>
        <p:spPr bwMode="auto">
          <a:xfrm>
            <a:off x="785813" y="1571625"/>
            <a:ext cx="7924800" cy="563563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pt-BR" sz="3600" u="sng">
                <a:latin typeface="Calibri" pitchFamily="34" charset="0"/>
              </a:rPr>
              <a:t>Sistema Monteiro.</a:t>
            </a:r>
          </a:p>
        </p:txBody>
      </p:sp>
      <p:pic>
        <p:nvPicPr>
          <p:cNvPr id="38916" name="Picture 5" descr="veran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286000"/>
            <a:ext cx="8388350" cy="400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CaixaDeTexto 5"/>
          <p:cNvSpPr txBox="1">
            <a:spLocks noChangeArrowheads="1"/>
          </p:cNvSpPr>
          <p:nvPr/>
        </p:nvSpPr>
        <p:spPr bwMode="auto">
          <a:xfrm>
            <a:off x="928688" y="500063"/>
            <a:ext cx="7358062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4800">
                <a:latin typeface="Calibri" pitchFamily="34" charset="0"/>
              </a:rPr>
              <a:t>PROJEÇÃO DE SOMBRA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Documents and Settings\STR\Desktop\Imagem04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1285875"/>
            <a:ext cx="8858250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ítulo 6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pt-BR" sz="4400">
                <a:latin typeface="+mj-lt"/>
                <a:ea typeface="+mj-ea"/>
                <a:cs typeface="+mj-cs"/>
              </a:rPr>
              <a:t>Manejo  do Sistema </a:t>
            </a:r>
            <a:endParaRPr lang="pt-BR" sz="44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mtClean="0"/>
          </a:p>
        </p:txBody>
      </p:sp>
      <p:pic>
        <p:nvPicPr>
          <p:cNvPr id="40963" name="Picture 3" descr="C:\Documents and Settings\STR\Desktop\Imagem0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071563"/>
            <a:ext cx="8682037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Título 6"/>
          <p:cNvSpPr>
            <a:spLocks noGrp="1"/>
          </p:cNvSpPr>
          <p:nvPr>
            <p:ph type="title"/>
          </p:nvPr>
        </p:nvSpPr>
        <p:spPr>
          <a:xfrm>
            <a:off x="357188" y="0"/>
            <a:ext cx="8229600" cy="1143000"/>
          </a:xfrm>
        </p:spPr>
        <p:txBody>
          <a:bodyPr/>
          <a:lstStyle/>
          <a:p>
            <a:r>
              <a:rPr lang="pt-BR" smtClean="0"/>
              <a:t>Manejo  do Sistema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>
            <p:ph type="title"/>
          </p:nvPr>
        </p:nvSpPr>
        <p:spPr>
          <a:xfrm>
            <a:off x="500063" y="571500"/>
            <a:ext cx="8401050" cy="785813"/>
          </a:xfrm>
        </p:spPr>
        <p:txBody>
          <a:bodyPr/>
          <a:lstStyle/>
          <a:p>
            <a:pPr algn="l" eaLnBrk="1" hangingPunct="1">
              <a:spcBef>
                <a:spcPct val="50000"/>
              </a:spcBef>
            </a:pPr>
            <a:r>
              <a:rPr lang="pt-BR" sz="3200" b="1" smtClean="0"/>
              <a:t/>
            </a:r>
            <a:br>
              <a:rPr lang="pt-BR" sz="3200" b="1" smtClean="0"/>
            </a:br>
            <a:r>
              <a:rPr lang="pt-BR" sz="2400" b="1" smtClean="0"/>
              <a:t>Condução do processo de experimentação, pelos agricultores.</a:t>
            </a:r>
            <a:endParaRPr lang="pt-BR" sz="2400" smtClean="0"/>
          </a:p>
        </p:txBody>
      </p:sp>
      <p:pic>
        <p:nvPicPr>
          <p:cNvPr id="5123" name="Picture 3" descr="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571625"/>
            <a:ext cx="4357687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 descr="19"/>
          <p:cNvPicPr>
            <a:picLocks noChangeAspect="1" noChangeArrowheads="1"/>
          </p:cNvPicPr>
          <p:nvPr/>
        </p:nvPicPr>
        <p:blipFill>
          <a:blip r:embed="rId3">
            <a:lum bright="-6000" contrast="24000"/>
          </a:blip>
          <a:srcRect/>
          <a:stretch>
            <a:fillRect/>
          </a:stretch>
        </p:blipFill>
        <p:spPr bwMode="auto">
          <a:xfrm>
            <a:off x="4714875" y="1571625"/>
            <a:ext cx="4132263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CaixaDeTexto 4"/>
          <p:cNvSpPr txBox="1">
            <a:spLocks noChangeArrowheads="1"/>
          </p:cNvSpPr>
          <p:nvPr/>
        </p:nvSpPr>
        <p:spPr bwMode="auto">
          <a:xfrm>
            <a:off x="357188" y="285750"/>
            <a:ext cx="85010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b="1"/>
              <a:t>PRECEITOS AGROECOLOGICOS NORTEADORES DO RSQ:</a:t>
            </a:r>
          </a:p>
        </p:txBody>
      </p:sp>
      <p:sp>
        <p:nvSpPr>
          <p:cNvPr id="5126" name="CaixaDeTexto 5"/>
          <p:cNvSpPr txBox="1">
            <a:spLocks noChangeArrowheads="1"/>
          </p:cNvSpPr>
          <p:nvPr/>
        </p:nvSpPr>
        <p:spPr bwMode="auto">
          <a:xfrm>
            <a:off x="0" y="5857875"/>
            <a:ext cx="86439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Reunião de discussão, juntamente com os agricultores, do processo de condução das experiências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971550" y="2708275"/>
            <a:ext cx="7693025" cy="20891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t-BR" sz="2000" smtClean="0">
                <a:solidFill>
                  <a:srgbClr val="FFFFFF"/>
                </a:solidFill>
              </a:rPr>
              <a:t>	</a:t>
            </a:r>
            <a:r>
              <a:rPr lang="pt-BR" smtClean="0">
                <a:solidFill>
                  <a:srgbClr val="FFFFFF"/>
                </a:solidFill>
              </a:rPr>
              <a:t>Precisamos viver bem. Por isso, temos que preservar o meio ambiente, no entanto, e preciso criarmos alternativas para isto.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pt-BR" sz="2000" smtClean="0">
                <a:solidFill>
                  <a:srgbClr val="FFFFFF"/>
                </a:solidFill>
              </a:rPr>
              <a:t>					</a:t>
            </a:r>
            <a:r>
              <a:rPr lang="pt-BR" sz="2400" smtClean="0">
                <a:solidFill>
                  <a:srgbClr val="FFFFFF"/>
                </a:solidFill>
              </a:rPr>
              <a:t>Francisco de Assis Monteiro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pt-BR" sz="2400" smtClean="0">
              <a:solidFill>
                <a:srgbClr val="FFFFFF"/>
              </a:solidFill>
            </a:endParaRP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3357563" y="500063"/>
            <a:ext cx="17287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pt-BR" sz="6600">
                <a:latin typeface="Calibri" pitchFamily="34" charset="0"/>
              </a:rPr>
              <a:t>FIM</a:t>
            </a:r>
          </a:p>
        </p:txBody>
      </p:sp>
      <p:sp>
        <p:nvSpPr>
          <p:cNvPr id="41988" name="CaixaDeTexto 3"/>
          <p:cNvSpPr txBox="1">
            <a:spLocks noChangeArrowheads="1"/>
          </p:cNvSpPr>
          <p:nvPr/>
        </p:nvSpPr>
        <p:spPr bwMode="auto">
          <a:xfrm>
            <a:off x="642938" y="2357438"/>
            <a:ext cx="8001000" cy="255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3200">
                <a:latin typeface="Calibri" pitchFamily="34" charset="0"/>
              </a:rPr>
              <a:t>Precisamos viver bem. Por isso, temos que preservar o meio ambiente, no entanto, é preciso criarmos alternativas para isto.</a:t>
            </a:r>
          </a:p>
          <a:p>
            <a:endParaRPr lang="pt-BR" sz="3200">
              <a:latin typeface="Calibri" pitchFamily="34" charset="0"/>
            </a:endParaRPr>
          </a:p>
          <a:p>
            <a:pPr algn="ctr"/>
            <a:r>
              <a:rPr lang="pt-BR" sz="3200">
                <a:latin typeface="Calibri" pitchFamily="34" charset="0"/>
              </a:rPr>
              <a:t>					</a:t>
            </a:r>
            <a:r>
              <a:rPr lang="pt-BR" sz="2000">
                <a:latin typeface="Calibri" pitchFamily="34" charset="0"/>
              </a:rPr>
              <a:t>Francisco de Assis Monteiro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pPr algn="l" eaLnBrk="1" hangingPunct="1">
              <a:spcBef>
                <a:spcPct val="50000"/>
              </a:spcBef>
            </a:pP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/>
            </a:r>
            <a:br>
              <a:rPr lang="pt-BR" sz="2400" b="1" smtClean="0"/>
            </a:br>
            <a:r>
              <a:rPr lang="pt-BR" sz="2400" b="1" smtClean="0"/>
              <a:t>Respeito ao conhecimento empírico de cada agricultor.</a:t>
            </a:r>
            <a:br>
              <a:rPr lang="pt-BR" sz="2400" b="1" smtClean="0"/>
            </a:br>
            <a:endParaRPr lang="pt-BR" sz="2400" smtClean="0"/>
          </a:p>
        </p:txBody>
      </p:sp>
      <p:pic>
        <p:nvPicPr>
          <p:cNvPr id="6147" name="Picture 5" descr="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500188"/>
            <a:ext cx="43338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4700" y="1500188"/>
            <a:ext cx="41306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CaixaDeTexto 4"/>
          <p:cNvSpPr txBox="1">
            <a:spLocks noChangeArrowheads="1"/>
          </p:cNvSpPr>
          <p:nvPr/>
        </p:nvSpPr>
        <p:spPr bwMode="auto">
          <a:xfrm>
            <a:off x="428625" y="6143625"/>
            <a:ext cx="83581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400"/>
              <a:t>Demonstração das práticas dos agricultores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/>
          <p:cNvSpPr>
            <a:spLocks noGrp="1"/>
          </p:cNvSpPr>
          <p:nvPr>
            <p:ph type="title"/>
          </p:nvPr>
        </p:nvSpPr>
        <p:spPr>
          <a:xfrm>
            <a:off x="500063" y="357188"/>
            <a:ext cx="8229600" cy="928687"/>
          </a:xfrm>
        </p:spPr>
        <p:txBody>
          <a:bodyPr/>
          <a:lstStyle/>
          <a:p>
            <a:pPr algn="l" eaLnBrk="1" hangingPunct="1">
              <a:spcBef>
                <a:spcPct val="50000"/>
              </a:spcBef>
            </a:pPr>
            <a:r>
              <a:rPr lang="pt-BR" sz="2400" b="1" smtClean="0"/>
              <a:t>Motivação do intercâmbio das experiências.</a:t>
            </a:r>
            <a:br>
              <a:rPr lang="pt-BR" sz="2400" b="1" smtClean="0"/>
            </a:br>
            <a:endParaRPr lang="pt-BR" sz="2400" smtClean="0"/>
          </a:p>
        </p:txBody>
      </p:sp>
      <p:pic>
        <p:nvPicPr>
          <p:cNvPr id="7171" name="Picture 5" descr="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357313"/>
            <a:ext cx="41433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6" descr="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357313"/>
            <a:ext cx="42862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CaixaDeTexto 4"/>
          <p:cNvSpPr txBox="1">
            <a:spLocks noChangeArrowheads="1"/>
          </p:cNvSpPr>
          <p:nvPr/>
        </p:nvSpPr>
        <p:spPr bwMode="auto">
          <a:xfrm>
            <a:off x="214313" y="5857875"/>
            <a:ext cx="86439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/>
              <a:t>Socialização de práticas entre os agricultores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pPr algn="l" eaLnBrk="1" hangingPunct="1"/>
            <a:r>
              <a:rPr lang="pt-BR" sz="4000" b="1" smtClean="0"/>
              <a:t/>
            </a:r>
            <a:br>
              <a:rPr lang="pt-BR" sz="4000" b="1" smtClean="0"/>
            </a:br>
            <a:r>
              <a:rPr lang="pt-BR" sz="2800" b="1" smtClean="0"/>
              <a:t>Preocupação com o manejo do solo.</a:t>
            </a:r>
            <a:endParaRPr lang="pt-BR" sz="2800" smtClean="0"/>
          </a:p>
        </p:txBody>
      </p:sp>
      <p:pic>
        <p:nvPicPr>
          <p:cNvPr id="8195" name="Picture 4" descr="C:\Documents and Settings\STR\Meus documentos\Minhas imagens\monteiro\DSC0024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143000"/>
            <a:ext cx="4143375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CaixaDeTexto 5"/>
          <p:cNvSpPr txBox="1">
            <a:spLocks noChangeArrowheads="1"/>
          </p:cNvSpPr>
          <p:nvPr/>
        </p:nvSpPr>
        <p:spPr bwMode="auto">
          <a:xfrm>
            <a:off x="285750" y="5929313"/>
            <a:ext cx="4071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/>
              <a:t>Preservação do material existente</a:t>
            </a:r>
          </a:p>
        </p:txBody>
      </p:sp>
      <p:pic>
        <p:nvPicPr>
          <p:cNvPr id="8197" name="Picture 6" descr="C:\Documents and Settings\STR\Meus documentos\STR\Meus documentos\Minhas imagens\Fotos RSQ e RQ, 4º coleta, março de 2008\4º coleta, RSQ Monteiro, 09-03-08\Fotos da 4° Coleta RSQ II 03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0088" y="1143000"/>
            <a:ext cx="4125912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CaixaDeTexto 11"/>
          <p:cNvSpPr txBox="1">
            <a:spLocks noChangeArrowheads="1"/>
          </p:cNvSpPr>
          <p:nvPr/>
        </p:nvSpPr>
        <p:spPr bwMode="auto">
          <a:xfrm>
            <a:off x="4500563" y="5929313"/>
            <a:ext cx="42148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/>
              <a:t>Manutenção da cobertura do solo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algn="l" eaLnBrk="1" hangingPunct="1"/>
            <a:r>
              <a:rPr lang="pt-BR" sz="3600" b="1" smtClean="0"/>
              <a:t/>
            </a:r>
            <a:br>
              <a:rPr lang="pt-BR" sz="3600" b="1" smtClean="0"/>
            </a:br>
            <a:r>
              <a:rPr lang="pt-BR" sz="2800" b="1" smtClean="0"/>
              <a:t> Conservação da biodiversidade existente na área.</a:t>
            </a:r>
            <a:br>
              <a:rPr lang="pt-BR" sz="2800" b="1" smtClean="0"/>
            </a:br>
            <a:endParaRPr lang="pt-BR" sz="2800" smtClean="0"/>
          </a:p>
        </p:txBody>
      </p:sp>
      <p:pic>
        <p:nvPicPr>
          <p:cNvPr id="9219" name="Picture 4" descr="C:\Documents and Settings\STR\Meus documentos\Minhas imagens\monteiro\DSC00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500188"/>
            <a:ext cx="4143375" cy="40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7" descr="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5" y="1500188"/>
            <a:ext cx="4214813" cy="40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CaixaDeTexto 5"/>
          <p:cNvSpPr txBox="1">
            <a:spLocks noChangeArrowheads="1"/>
          </p:cNvSpPr>
          <p:nvPr/>
        </p:nvSpPr>
        <p:spPr bwMode="auto">
          <a:xfrm>
            <a:off x="285750" y="5643563"/>
            <a:ext cx="40005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/>
              <a:t>Presença, em grande quantidade, da </a:t>
            </a:r>
            <a:r>
              <a:rPr lang="pt-BR" i="1"/>
              <a:t>Ectatomma tuberculatum</a:t>
            </a:r>
            <a:r>
              <a:rPr lang="pt-BR"/>
              <a:t>, predadora de insetos </a:t>
            </a:r>
          </a:p>
        </p:txBody>
      </p:sp>
      <p:sp>
        <p:nvSpPr>
          <p:cNvPr id="9222" name="CaixaDeTexto 7"/>
          <p:cNvSpPr txBox="1">
            <a:spLocks noChangeArrowheads="1"/>
          </p:cNvSpPr>
          <p:nvPr/>
        </p:nvSpPr>
        <p:spPr bwMode="auto">
          <a:xfrm>
            <a:off x="4714875" y="5643563"/>
            <a:ext cx="42148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/>
              <a:t>A formiga agindo sob a presa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96862"/>
          </a:xfrm>
        </p:spPr>
        <p:txBody>
          <a:bodyPr/>
          <a:lstStyle/>
          <a:p>
            <a:pPr algn="l" eaLnBrk="1" hangingPunct="1"/>
            <a:r>
              <a:rPr lang="pt-BR" sz="4800" b="1" smtClean="0"/>
              <a:t/>
            </a:r>
            <a:br>
              <a:rPr lang="pt-BR" sz="4800" b="1" smtClean="0"/>
            </a:br>
            <a:r>
              <a:rPr lang="pt-BR" sz="3200" b="1" smtClean="0"/>
              <a:t>Diversificação de espécies.</a:t>
            </a:r>
            <a:endParaRPr lang="pt-BR" sz="3200" smtClean="0"/>
          </a:p>
        </p:txBody>
      </p:sp>
      <p:pic>
        <p:nvPicPr>
          <p:cNvPr id="10243" name="Picture 2" descr="C:\Documents and Settings\STR\Meus documentos\STR\Meus documentos\Minhas imagens\Fotos RSQ e RQ, 4º coleta, março de 2008\4° coleta, Romualdo, 08-03-08\RSQ.,;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4313" y="1357313"/>
            <a:ext cx="4297362" cy="4429125"/>
          </a:xfrm>
          <a:noFill/>
        </p:spPr>
      </p:pic>
      <p:pic>
        <p:nvPicPr>
          <p:cNvPr id="10244" name="Picture 4" descr="C:\Documents and Settings\STR\Meus documentos\STR\Meus documentos\Minhas imagens\Fotos RSQ e RQ, 4º coleta, março de 2008\4º coleta, RSQ Monteiro, 09-03-08\Fotos da 4° Coleta RSQ II 03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3" y="1357313"/>
            <a:ext cx="414337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CaixaDeTexto 4"/>
          <p:cNvSpPr txBox="1">
            <a:spLocks noChangeArrowheads="1"/>
          </p:cNvSpPr>
          <p:nvPr/>
        </p:nvSpPr>
        <p:spPr bwMode="auto">
          <a:xfrm>
            <a:off x="214313" y="5857875"/>
            <a:ext cx="42862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/>
              <a:t>Preservação de espécies remanescentes da capoeira </a:t>
            </a:r>
          </a:p>
        </p:txBody>
      </p:sp>
      <p:sp>
        <p:nvSpPr>
          <p:cNvPr id="10246" name="CaixaDeTexto 5"/>
          <p:cNvSpPr txBox="1">
            <a:spLocks noChangeArrowheads="1"/>
          </p:cNvSpPr>
          <p:nvPr/>
        </p:nvSpPr>
        <p:spPr bwMode="auto">
          <a:xfrm>
            <a:off x="4714875" y="5929313"/>
            <a:ext cx="4143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/>
              <a:t>Variedade de espécies cultivadas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</TotalTime>
  <Words>900</Words>
  <Application>Microsoft Office PowerPoint</Application>
  <PresentationFormat>Apresentação na tela (4:3)</PresentationFormat>
  <Paragraphs>123</Paragraphs>
  <Slides>40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  <vt:variant>
        <vt:lpstr>Apresentações personalizadas</vt:lpstr>
      </vt:variant>
      <vt:variant>
        <vt:i4>1</vt:i4>
      </vt:variant>
    </vt:vector>
  </HeadingPairs>
  <TitlesOfParts>
    <vt:vector size="50" baseType="lpstr">
      <vt:lpstr>Arial</vt:lpstr>
      <vt:lpstr>Calibri</vt:lpstr>
      <vt:lpstr>Verdana</vt:lpstr>
      <vt:lpstr>Arial Narrow</vt:lpstr>
      <vt:lpstr>Bodoni MT Black</vt:lpstr>
      <vt:lpstr>Wingdings</vt:lpstr>
      <vt:lpstr>Berlin Sans FB Demi</vt:lpstr>
      <vt:lpstr>Bodoni MT</vt:lpstr>
      <vt:lpstr>Tema do Office</vt:lpstr>
      <vt:lpstr>Projeto Roça Sem Queimar Virando a página da agricultura com fogo na Transamazônica</vt:lpstr>
      <vt:lpstr>Slide 2</vt:lpstr>
      <vt:lpstr>Slide 3</vt:lpstr>
      <vt:lpstr> Condução do processo de experimentação, pelos agricultores.</vt:lpstr>
      <vt:lpstr>  Respeito ao conhecimento empírico de cada agricultor. </vt:lpstr>
      <vt:lpstr>Motivação do intercâmbio das experiências. </vt:lpstr>
      <vt:lpstr> Preocupação com o manejo do solo.</vt:lpstr>
      <vt:lpstr>  Conservação da biodiversidade existente na área. </vt:lpstr>
      <vt:lpstr> Diversificação de espécies.</vt:lpstr>
      <vt:lpstr>  Cultivo e plantio seqüencial.</vt:lpstr>
      <vt:lpstr>HISTORICO DE SURGIMENTO</vt:lpstr>
      <vt:lpstr>RSQII </vt:lpstr>
      <vt:lpstr>Slide 13</vt:lpstr>
      <vt:lpstr>ITINERARIO TÉCNICO RSQ. </vt:lpstr>
      <vt:lpstr> Realização da broca que significa cortar as plantas herbáceas, semi-lenhosas e lenhosas de menor diâmetro, utilizando facão.</vt:lpstr>
      <vt:lpstr>Slide 16</vt:lpstr>
      <vt:lpstr>Slide 17</vt:lpstr>
      <vt:lpstr>Slide 18</vt:lpstr>
      <vt:lpstr>Slide 19</vt:lpstr>
      <vt:lpstr>Manejo  do Sistema </vt:lpstr>
      <vt:lpstr>Manejo  do Sistema </vt:lpstr>
      <vt:lpstr>Slide 22</vt:lpstr>
      <vt:lpstr>Gráfico 1 - custos de Produção e Manutenção  RSQ X RQ </vt:lpstr>
      <vt:lpstr>Gráfico de Produção RSQ X RQ</vt:lpstr>
      <vt:lpstr>Slide 25</vt:lpstr>
      <vt:lpstr>Estrutura da Floresta </vt:lpstr>
      <vt:lpstr>Slide 27</vt:lpstr>
      <vt:lpstr>Slide 28</vt:lpstr>
      <vt:lpstr>Projeção de Sombra.</vt:lpstr>
      <vt:lpstr>Projeção de Sombra.</vt:lpstr>
      <vt:lpstr>Projeção de Sombra.</vt:lpstr>
      <vt:lpstr>Projeção de Sombra.</vt:lpstr>
      <vt:lpstr>Projeção de Sombra.</vt:lpstr>
      <vt:lpstr>Slide 34</vt:lpstr>
      <vt:lpstr>Projeção de Sombra.</vt:lpstr>
      <vt:lpstr>Projeção de Sombra.</vt:lpstr>
      <vt:lpstr>Projeção de Sombra.</vt:lpstr>
      <vt:lpstr>Slide 38</vt:lpstr>
      <vt:lpstr>Manejo  do Sistema </vt:lpstr>
      <vt:lpstr>Slide 40</vt:lpstr>
      <vt:lpstr>Apresentação personalizada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Roça Sem Queimar Virando a página da agricultura com fogo na Transamazônica</dc:title>
  <dc:creator>SRT</dc:creator>
  <cp:lastModifiedBy>Luis Antonio</cp:lastModifiedBy>
  <cp:revision>144</cp:revision>
  <dcterms:created xsi:type="dcterms:W3CDTF">2008-06-17T18:06:18Z</dcterms:created>
  <dcterms:modified xsi:type="dcterms:W3CDTF">2009-09-23T16:39:07Z</dcterms:modified>
</cp:coreProperties>
</file>